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67" r:id="rId2"/>
    <p:sldMasterId id="2147483665" r:id="rId3"/>
    <p:sldMasterId id="2147483648" r:id="rId4"/>
    <p:sldMasterId id="2147483651" r:id="rId5"/>
    <p:sldMasterId id="2147483653" r:id="rId6"/>
    <p:sldMasterId id="2147483655" r:id="rId7"/>
    <p:sldMasterId id="2147483657" r:id="rId8"/>
    <p:sldMasterId id="2147483659" r:id="rId9"/>
    <p:sldMasterId id="2147483661" r:id="rId10"/>
  </p:sldMasterIdLst>
  <p:notesMasterIdLst>
    <p:notesMasterId r:id="rId38"/>
  </p:notesMasterIdLst>
  <p:handoutMasterIdLst>
    <p:handoutMasterId r:id="rId39"/>
  </p:handoutMasterIdLst>
  <p:sldIdLst>
    <p:sldId id="442" r:id="rId11"/>
    <p:sldId id="388" r:id="rId12"/>
    <p:sldId id="456" r:id="rId13"/>
    <p:sldId id="458" r:id="rId14"/>
    <p:sldId id="457" r:id="rId15"/>
    <p:sldId id="447" r:id="rId16"/>
    <p:sldId id="448" r:id="rId17"/>
    <p:sldId id="446" r:id="rId18"/>
    <p:sldId id="327" r:id="rId19"/>
    <p:sldId id="394" r:id="rId20"/>
    <p:sldId id="352" r:id="rId21"/>
    <p:sldId id="304" r:id="rId22"/>
    <p:sldId id="307" r:id="rId23"/>
    <p:sldId id="308" r:id="rId24"/>
    <p:sldId id="415" r:id="rId25"/>
    <p:sldId id="375" r:id="rId26"/>
    <p:sldId id="348" r:id="rId27"/>
    <p:sldId id="397" r:id="rId28"/>
    <p:sldId id="449" r:id="rId29"/>
    <p:sldId id="450" r:id="rId30"/>
    <p:sldId id="438" r:id="rId31"/>
    <p:sldId id="455" r:id="rId32"/>
    <p:sldId id="454" r:id="rId33"/>
    <p:sldId id="453" r:id="rId34"/>
    <p:sldId id="451" r:id="rId35"/>
    <p:sldId id="414" r:id="rId36"/>
    <p:sldId id="314" r:id="rId37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CCFF66"/>
    <a:srgbClr val="FFCC66"/>
    <a:srgbClr val="CC0066"/>
    <a:srgbClr val="003399"/>
    <a:srgbClr val="3166CA"/>
    <a:srgbClr val="0080FF"/>
    <a:srgbClr val="0000CC"/>
    <a:srgbClr val="DDDDDD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81" autoAdjust="0"/>
    <p:restoredTop sz="92496" autoAdjust="0"/>
  </p:normalViewPr>
  <p:slideViewPr>
    <p:cSldViewPr snapToGrid="0">
      <p:cViewPr>
        <p:scale>
          <a:sx n="100" d="100"/>
          <a:sy n="100" d="100"/>
        </p:scale>
        <p:origin x="-1880" y="-2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37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r-FR"/>
          </a:p>
        </p:txBody>
      </p:sp>
      <p:sp>
        <p:nvSpPr>
          <p:cNvPr id="141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141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1A49BC3-031B-4C33-8589-78085FFD627D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71913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r-FR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10B4093-417D-40B4-8306-17BD26F8DB65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56472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  <a:p>
            <a:r>
              <a:rPr lang="fr-FR"/>
              <a:t>----- Notes de la réunion (12/06/13 11:31) -----</a:t>
            </a:r>
          </a:p>
          <a:p>
            <a:endParaRPr lang="fr-FR"/>
          </a:p>
          <a:p>
            <a:endParaRPr lang="fr-FR"/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B4093-417D-40B4-8306-17BD26F8DB65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4007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B4093-417D-40B4-8306-17BD26F8DB65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2555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</a:t>
            </a:r>
            <a:r>
              <a:rPr lang="en-GB" dirty="0" err="1" smtClean="0"/>
              <a:t>ecall</a:t>
            </a:r>
            <a:r>
              <a:rPr lang="en-GB" dirty="0" smtClean="0"/>
              <a:t>= number of users reached interested</a:t>
            </a:r>
            <a:r>
              <a:rPr lang="en-GB" baseline="0" dirty="0" smtClean="0"/>
              <a:t> over number </a:t>
            </a:r>
            <a:r>
              <a:rPr lang="en-GB" baseline="0" dirty="0" err="1" smtClean="0"/>
              <a:t>od</a:t>
            </a:r>
            <a:r>
              <a:rPr lang="en-GB" baseline="0" dirty="0" smtClean="0"/>
              <a:t> users interested</a:t>
            </a:r>
          </a:p>
          <a:p>
            <a:r>
              <a:rPr lang="en-GB" baseline="0" dirty="0" smtClean="0"/>
              <a:t>Precision= </a:t>
            </a:r>
            <a:r>
              <a:rPr lang="en-GB" baseline="0" dirty="0" err="1" smtClean="0"/>
              <a:t>nber</a:t>
            </a:r>
            <a:r>
              <a:rPr lang="en-GB" baseline="0" dirty="0" smtClean="0"/>
              <a:t> of users reached interested over number of users reached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F5DB03-C0AF-AA4B-9606-ABC938DE710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The compact profile 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provides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a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summary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of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node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n ’s</a:t>
            </a:r>
          </a:p>
          <a:p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interests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. The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filter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profile  captures the main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interest</a:t>
            </a:r>
            <a:endParaRPr lang="fr-FR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Arial" charset="0"/>
            </a:endParaRP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trends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among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the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nodes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that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are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similar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to n .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Finally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,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the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obfuscated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profile 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provides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a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filtered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version of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n ’s compact profile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containing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only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the least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senstitive</a:t>
            </a:r>
            <a:endParaRPr lang="fr-FR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Arial" charset="0"/>
            </a:endParaRP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information.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Nodes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do not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strictly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maintain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the compact ,</a:t>
            </a:r>
          </a:p>
          <a:p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filter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, and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obfuscated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profiles :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they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are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computed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when</a:t>
            </a:r>
            <a:endParaRPr lang="fr-FR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Arial" charset="0"/>
            </a:endParaRPr>
          </a:p>
          <a:p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needed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,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using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the information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from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the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private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 and item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profiles</a:t>
            </a:r>
          </a:p>
          <a:p>
            <a:endParaRPr lang="fr-FR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Arial" charset="0"/>
            </a:endParaRPr>
          </a:p>
          <a:p>
            <a:endParaRPr lang="fr-FR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Arial" charset="0"/>
            </a:endParaRP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Obfuscated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Profiles: A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node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computes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its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obfuscated</a:t>
            </a:r>
            <a:endParaRPr lang="fr-FR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Arial" charset="0"/>
            </a:endParaRP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profile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whenever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it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needs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to exchange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it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with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other</a:t>
            </a:r>
            <a:endParaRPr lang="fr-FR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Arial" charset="0"/>
            </a:endParaRPr>
          </a:p>
          <a:p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nodes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as part of the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clustering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protocol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. As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shown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in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Figure 1,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it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achieves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this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by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filtering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the contents of</a:t>
            </a:r>
          </a:p>
          <a:p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its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compact profile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using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its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filter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profile: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this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yields</a:t>
            </a:r>
            <a:endParaRPr lang="fr-FR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Arial" charset="0"/>
            </a:endParaRP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a bit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vector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that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captures the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most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popular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bits in the</a:t>
            </a:r>
          </a:p>
          <a:p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node’s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community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and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thus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hides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its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most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specific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and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unique tastes. The fine-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grained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information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contained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in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the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node’s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private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and compact profiles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remains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instead</a:t>
            </a:r>
            <a:endParaRPr lang="fr-FR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Arial" charset="0"/>
            </a:endParaRP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secret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throughout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the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system’s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operation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B4093-417D-40B4-8306-17BD26F8DB65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3918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9.jpe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jpe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1.jpe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3.jpe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5.jpe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7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8" name="Picture 10" descr="fond_couv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8132" name="Rectangle 4"/>
          <p:cNvSpPr>
            <a:spLocks noGrp="1" noChangeArrowheads="1"/>
          </p:cNvSpPr>
          <p:nvPr>
            <p:ph type="ctrTitle"/>
          </p:nvPr>
        </p:nvSpPr>
        <p:spPr bwMode="white">
          <a:xfrm>
            <a:off x="1006475" y="2924175"/>
            <a:ext cx="7626350" cy="1976438"/>
          </a:xfrm>
        </p:spPr>
        <p:txBody>
          <a:bodyPr anchor="b"/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006475" y="4965700"/>
            <a:ext cx="7626350" cy="1435100"/>
          </a:xfrm>
        </p:spPr>
        <p:txBody>
          <a:bodyPr/>
          <a:lstStyle>
            <a:lvl1pPr>
              <a:lnSpc>
                <a:spcPct val="100000"/>
              </a:lnSpc>
              <a:defRPr sz="2300" b="1"/>
            </a:lvl1pPr>
          </a:lstStyle>
          <a:p>
            <a:r>
              <a:rPr lang="fr-FR"/>
              <a:t>Cliquez pour modifier le style des sous-titres du masque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DA8CEAAE-D5C4-44E3-AA91-CB39337F5382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5" name="Picture 7" descr="fond_chapitre_oran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2531" name="Rectangle 3"/>
          <p:cNvSpPr>
            <a:spLocks noGrp="1" noChangeArrowheads="1"/>
          </p:cNvSpPr>
          <p:nvPr>
            <p:ph type="ftr" sz="quarter" idx="3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ctrTitle"/>
          </p:nvPr>
        </p:nvSpPr>
        <p:spPr bwMode="white">
          <a:xfrm>
            <a:off x="1349375" y="3429000"/>
            <a:ext cx="7486650" cy="696913"/>
          </a:xfrm>
        </p:spPr>
        <p:txBody>
          <a:bodyPr anchor="b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349375" y="4191000"/>
            <a:ext cx="7486650" cy="2209800"/>
          </a:xfrm>
        </p:spPr>
        <p:txBody>
          <a:bodyPr/>
          <a:lstStyle>
            <a:lvl1pPr>
              <a:lnSpc>
                <a:spcPct val="100000"/>
              </a:lnSpc>
              <a:defRPr sz="2300" b="1">
                <a:solidFill>
                  <a:schemeClr val="bg1"/>
                </a:solidFill>
              </a:defRPr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578600" y="6488113"/>
            <a:ext cx="2011363" cy="2730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22536" name="Rectangle 8"/>
          <p:cNvSpPr>
            <a:spLocks noGrp="1" noChangeArrowheads="1"/>
          </p:cNvSpPr>
          <p:nvPr>
            <p:ph type="sldNum" sz="quarter" idx="4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- </a:t>
            </a:r>
            <a:fld id="{C75D450A-6F50-455B-AD0B-31F6F3E6A9C8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05DAF62E-2399-4E86-8426-83E7B8EAFEE4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259AE061-0D25-4BC3-846C-A448A83FAA0F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349375" y="1673225"/>
            <a:ext cx="3694113" cy="4746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95888" y="1673225"/>
            <a:ext cx="3694112" cy="4746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36363CAB-7775-40D5-A2AC-3063F6DFBAF4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346D89E9-8055-45DD-98AA-A8D43B6F9331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CC0DF3F9-7745-4C85-8BDE-BB925206A1C6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545175D4-E4EC-43C0-A862-B09AC5789B93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895A967F-7275-4AAF-92B2-4A9A02DCCEF5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325A1E73-450A-4F5B-B75D-C9973110F832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6894ACC6-9098-4BD3-A350-4A53936C8E50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005638" y="474663"/>
            <a:ext cx="1884362" cy="5983287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349375" y="474663"/>
            <a:ext cx="5503863" cy="598328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F0F9E34F-CFFF-47D3-9200-956FBB25121E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005638" y="350838"/>
            <a:ext cx="1884362" cy="6069012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349375" y="350838"/>
            <a:ext cx="5503863" cy="6069012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89BD723A-C6BC-457B-919D-546286457FAF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6" name="Rectangle 4"/>
          <p:cNvSpPr>
            <a:spLocks noGrp="1" noChangeArrowheads="1"/>
          </p:cNvSpPr>
          <p:nvPr>
            <p:ph type="ctrTitle"/>
          </p:nvPr>
        </p:nvSpPr>
        <p:spPr bwMode="white">
          <a:xfrm>
            <a:off x="1006475" y="2925763"/>
            <a:ext cx="7626350" cy="1976437"/>
          </a:xfrm>
        </p:spPr>
        <p:txBody>
          <a:bodyPr anchor="b"/>
          <a:lstStyle>
            <a:lvl1pPr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006475" y="4965700"/>
            <a:ext cx="7626350" cy="1436688"/>
          </a:xfrm>
        </p:spPr>
        <p:txBody>
          <a:bodyPr/>
          <a:lstStyle>
            <a:lvl1pPr>
              <a:lnSpc>
                <a:spcPct val="100000"/>
              </a:lnSpc>
              <a:defRPr sz="2300" b="1">
                <a:solidFill>
                  <a:schemeClr val="bg1"/>
                </a:solidFill>
              </a:defRPr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pic>
        <p:nvPicPr>
          <p:cNvPr id="156680" name="Picture 8" descr="logo_cou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18000" cy="32385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5975" y="500063"/>
            <a:ext cx="7540625" cy="1143000"/>
          </a:xfrm>
        </p:spPr>
        <p:txBody>
          <a:bodyPr/>
          <a:lstStyle/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1375" y="1908175"/>
            <a:ext cx="7540625" cy="42037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CB96E5EA-9A39-41BD-9A29-91F3B76FE71B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74D2908C-F4B0-44F4-A890-C7F4F2E71762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349375" y="2187575"/>
            <a:ext cx="3694113" cy="4203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95888" y="2187575"/>
            <a:ext cx="3694112" cy="4203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69FE9FAB-8D58-4EDA-B1D0-D6D3DC3BBF66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75D72B8C-8549-4250-A439-6D8A9A110E07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95B6F255-1CF7-4920-AA2B-3927F4EE7697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5F9631DF-740D-4FFE-AC90-0286E749C09F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E5A760A0-2F0C-4EF0-A09D-F6420038B7D1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40F66D81-2826-43C8-9ADF-C135F973A6F4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60F115DC-838A-4765-B04F-D549526DE697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7AAA2D3A-C2F9-4F49-8D86-A5CE9C13071C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005638" y="474663"/>
            <a:ext cx="1884362" cy="5916612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349375" y="474663"/>
            <a:ext cx="5503863" cy="5916612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A34B3E26-A0FC-40E6-B5A0-7452D719FA06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7" name="Picture 7" descr="fond_couv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6563" name="Rectangle 3"/>
          <p:cNvSpPr>
            <a:spLocks noGrp="1" noChangeArrowheads="1"/>
          </p:cNvSpPr>
          <p:nvPr>
            <p:ph type="ctrTitle"/>
          </p:nvPr>
        </p:nvSpPr>
        <p:spPr bwMode="white">
          <a:xfrm>
            <a:off x="1006475" y="2924175"/>
            <a:ext cx="7626350" cy="1976438"/>
          </a:xfrm>
        </p:spPr>
        <p:txBody>
          <a:bodyPr anchor="b"/>
          <a:lstStyle>
            <a:lvl1pPr algn="l">
              <a:lnSpc>
                <a:spcPct val="90000"/>
              </a:lnSpc>
              <a:defRPr sz="3800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006475" y="4965700"/>
            <a:ext cx="7626350" cy="844550"/>
          </a:xfrm>
        </p:spPr>
        <p:txBody>
          <a:bodyPr anchor="t"/>
          <a:lstStyle>
            <a:lvl1pPr>
              <a:lnSpc>
                <a:spcPct val="100000"/>
              </a:lnSpc>
              <a:defRPr sz="2300"/>
            </a:lvl1pPr>
          </a:lstStyle>
          <a:p>
            <a:r>
              <a:rPr lang="fr-FR"/>
              <a:t>Cliquez pour modifier le style des sous-titres du masque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0" y="4187825"/>
            <a:ext cx="2082800" cy="2155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07200" y="4187825"/>
            <a:ext cx="2082800" cy="2155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62FB57B9-DF10-4C65-9B7D-0287C9A14EA9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31000" y="2924175"/>
            <a:ext cx="2159000" cy="341947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54000" y="2924175"/>
            <a:ext cx="6324600" cy="341947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9" descr="fond_chapitre_rou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 bwMode="white">
          <a:xfrm>
            <a:off x="1349375" y="3429000"/>
            <a:ext cx="7486650" cy="696913"/>
          </a:xfrm>
        </p:spPr>
        <p:txBody>
          <a:bodyPr anchor="b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349375" y="4191000"/>
            <a:ext cx="7486650" cy="2209800"/>
          </a:xfrm>
        </p:spPr>
        <p:txBody>
          <a:bodyPr/>
          <a:lstStyle>
            <a:lvl1pPr>
              <a:lnSpc>
                <a:spcPct val="100000"/>
              </a:lnSpc>
              <a:defRPr sz="2300" b="1">
                <a:solidFill>
                  <a:schemeClr val="bg1"/>
                </a:solidFill>
              </a:defRPr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578600" y="6488113"/>
            <a:ext cx="2011363" cy="2730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154" name="Rectangle 10"/>
          <p:cNvSpPr>
            <a:spLocks noGrp="1" noChangeArrowheads="1"/>
          </p:cNvSpPr>
          <p:nvPr>
            <p:ph type="sldNum" sz="quarter" idx="4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- </a:t>
            </a:r>
            <a:fld id="{2FC1BD64-33E6-4B15-B126-C6A2B9AD3F84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E9AAAE72-8ED8-411E-B5A3-C3E479FF046F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E83170B7-652C-475A-9693-7C7A0E618AA5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349375" y="1673225"/>
            <a:ext cx="3694113" cy="4746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95888" y="1673225"/>
            <a:ext cx="3694112" cy="4746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B0F0A551-DCFF-4264-B44A-887CFA92D035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6AE53AAC-63DC-44E0-AE6A-C6F84E9927FB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243DB5BE-3769-4C7B-9200-1518F7FBD865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349375" y="1844675"/>
            <a:ext cx="3694113" cy="4613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95888" y="1844675"/>
            <a:ext cx="3694112" cy="4613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2AE5239D-C5F8-420F-A434-F8D71104F697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79D65488-92FB-4279-87E0-5E752D87A098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83889A01-06BD-42A1-AA53-EE679D1FDF69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5645D028-B468-41E1-854C-3AF7E7E4B2AA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91F41486-4431-453A-B828-7CAB6F861323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005638" y="350838"/>
            <a:ext cx="1884362" cy="6069012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349375" y="350838"/>
            <a:ext cx="5503863" cy="6069012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E824320B-F797-48B5-BDE8-49393DEE2BA4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5" name="Picture 7" descr="fond_chapitre_ble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291" name="Rectangle 3"/>
          <p:cNvSpPr>
            <a:spLocks noGrp="1" noChangeArrowheads="1"/>
          </p:cNvSpPr>
          <p:nvPr>
            <p:ph type="ftr" sz="quarter" idx="3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ctrTitle"/>
          </p:nvPr>
        </p:nvSpPr>
        <p:spPr bwMode="white">
          <a:xfrm>
            <a:off x="1349375" y="3429000"/>
            <a:ext cx="7486650" cy="696913"/>
          </a:xfrm>
        </p:spPr>
        <p:txBody>
          <a:bodyPr anchor="b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349375" y="4191000"/>
            <a:ext cx="7486650" cy="2209800"/>
          </a:xfrm>
        </p:spPr>
        <p:txBody>
          <a:bodyPr/>
          <a:lstStyle>
            <a:lvl1pPr>
              <a:lnSpc>
                <a:spcPct val="100000"/>
              </a:lnSpc>
              <a:defRPr sz="2300" b="1">
                <a:solidFill>
                  <a:schemeClr val="bg1"/>
                </a:solidFill>
              </a:defRPr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578600" y="6488113"/>
            <a:ext cx="2011363" cy="2730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sldNum" sz="quarter" idx="4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- </a:t>
            </a:r>
            <a:fld id="{013C5982-D9A0-44D8-ADD2-7E9A74AF4524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29F07387-559F-4DBE-9983-85DFA6CB207A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30CF6339-85F2-4260-8CE1-F15808D58456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349375" y="1673225"/>
            <a:ext cx="3694113" cy="4746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95888" y="1673225"/>
            <a:ext cx="3694112" cy="4746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724A8D62-D0F2-48A8-B2EF-A0D0634EDD70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2B75C3BA-78A6-4A7A-8009-AEEACD9E6BD9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CFE19020-1371-40F0-B531-D52CB7AC91B6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458EB0A9-63DB-4E66-A77A-9DA786F8A4DE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6AC905F0-1C4A-461E-A1AC-A2E7627E8768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8BFB6D65-26DB-427B-A7A9-9A79A8F999BE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4EDB6BEB-F186-44B1-850E-5B6B00B58EA6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210CBC00-C506-43E5-A960-25B7843BC530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005638" y="350838"/>
            <a:ext cx="1884362" cy="6069012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349375" y="350838"/>
            <a:ext cx="5503863" cy="6069012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2413687F-4BE6-4220-8C43-C045EDDA58E1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3" name="Picture 7" descr="fond_chapitre_ve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339" name="Rectangle 3"/>
          <p:cNvSpPr>
            <a:spLocks noGrp="1" noChangeArrowheads="1"/>
          </p:cNvSpPr>
          <p:nvPr>
            <p:ph type="ftr" sz="quarter" idx="3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ctrTitle"/>
          </p:nvPr>
        </p:nvSpPr>
        <p:spPr bwMode="white">
          <a:xfrm>
            <a:off x="1349375" y="3429000"/>
            <a:ext cx="7486650" cy="696913"/>
          </a:xfrm>
        </p:spPr>
        <p:txBody>
          <a:bodyPr anchor="b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349375" y="4191000"/>
            <a:ext cx="7486650" cy="2209800"/>
          </a:xfrm>
        </p:spPr>
        <p:txBody>
          <a:bodyPr/>
          <a:lstStyle>
            <a:lvl1pPr>
              <a:lnSpc>
                <a:spcPct val="100000"/>
              </a:lnSpc>
              <a:defRPr sz="2300" b="1">
                <a:solidFill>
                  <a:schemeClr val="bg1"/>
                </a:solidFill>
              </a:defRPr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578600" y="6488113"/>
            <a:ext cx="2011363" cy="2730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14344" name="Rectangle 8"/>
          <p:cNvSpPr>
            <a:spLocks noGrp="1" noChangeArrowheads="1"/>
          </p:cNvSpPr>
          <p:nvPr>
            <p:ph type="sldNum" sz="quarter" idx="4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- </a:t>
            </a:r>
            <a:fld id="{3659EC67-BB3F-43B4-937D-1948E61DF4CE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895F95E5-2429-452E-BAEE-65671C7AC377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ECDDAF99-71A1-4197-AAA6-8949E74DD53D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349375" y="1673225"/>
            <a:ext cx="3694113" cy="4746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95888" y="1673225"/>
            <a:ext cx="3694112" cy="4746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6FC5E530-6D9F-4971-BF65-EEEA5C552C96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4A378A28-5308-407B-91BB-F1D3A9E4C539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60C8AC7F-46B1-4F8B-8A34-26237FA03CAC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9C6E7728-BD89-4E80-944D-45F9AC48FB08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67579D18-8D41-4CDF-B97C-6A1104EF0D4B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6BE3FA1A-BD98-4D5C-A849-7ECA8E9B0881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81D7DCC9-30A9-4219-A28C-CC5E7FA01D57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34835464-9DB6-4243-B6A1-9737B179AB47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005638" y="350838"/>
            <a:ext cx="1884362" cy="6069012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349375" y="350838"/>
            <a:ext cx="5503863" cy="6069012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A5EE4098-56EF-40B5-9245-B72C46E7835C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1" name="Picture 7" descr="fond_chapitre_viole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6387" name="Rectangle 3"/>
          <p:cNvSpPr>
            <a:spLocks noGrp="1" noChangeArrowheads="1"/>
          </p:cNvSpPr>
          <p:nvPr>
            <p:ph type="ftr" sz="quarter" idx="3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ctrTitle"/>
          </p:nvPr>
        </p:nvSpPr>
        <p:spPr bwMode="white">
          <a:xfrm>
            <a:off x="1349375" y="3429000"/>
            <a:ext cx="7486650" cy="696913"/>
          </a:xfrm>
        </p:spPr>
        <p:txBody>
          <a:bodyPr anchor="b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349375" y="4191000"/>
            <a:ext cx="7486650" cy="2209800"/>
          </a:xfrm>
        </p:spPr>
        <p:txBody>
          <a:bodyPr/>
          <a:lstStyle>
            <a:lvl1pPr>
              <a:lnSpc>
                <a:spcPct val="100000"/>
              </a:lnSpc>
              <a:defRPr sz="2300" b="1">
                <a:solidFill>
                  <a:schemeClr val="bg1"/>
                </a:solidFill>
              </a:defRPr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578600" y="6488113"/>
            <a:ext cx="2011363" cy="2730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16392" name="Rectangle 8"/>
          <p:cNvSpPr>
            <a:spLocks noGrp="1" noChangeArrowheads="1"/>
          </p:cNvSpPr>
          <p:nvPr>
            <p:ph type="sldNum" sz="quarter" idx="4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- </a:t>
            </a:r>
            <a:fld id="{E04021DA-72D6-4F5A-974A-A2FFD6F8D87B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160FB93D-42B3-4D2A-864D-2C9A315D6F10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78EC9746-C32A-46BC-B397-2F456824C687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C6D51E56-169D-4F5D-987D-D75ED880B164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349375" y="1673225"/>
            <a:ext cx="3694113" cy="4746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95888" y="1673225"/>
            <a:ext cx="3694112" cy="4746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9A507609-5AC1-4898-9972-FC9B47FF9972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05DE18BE-3BA4-416A-B8CA-7F18418F5D11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B320B202-EB71-4DD1-852D-1F2E7E6A2EFB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B111E937-7F7C-44FD-B750-20B82410451E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1ABCBBD7-42D9-404A-94A6-1AD06992FF81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4726E018-32F8-4480-BCFB-8D2EAB80E804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F07C7256-3C6E-498E-8A1B-6D612066DF16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005638" y="350838"/>
            <a:ext cx="1884362" cy="6069012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349375" y="350838"/>
            <a:ext cx="5503863" cy="6069012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0FBC7D37-EF5A-4362-89A8-B29DB2FA152F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9" name="Picture 7" descr="fond_chapitre_gr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8435" name="Rectangle 3"/>
          <p:cNvSpPr>
            <a:spLocks noGrp="1" noChangeArrowheads="1"/>
          </p:cNvSpPr>
          <p:nvPr>
            <p:ph type="ftr" sz="quarter" idx="3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ctrTitle"/>
          </p:nvPr>
        </p:nvSpPr>
        <p:spPr bwMode="white">
          <a:xfrm>
            <a:off x="1349375" y="3429000"/>
            <a:ext cx="7486650" cy="696913"/>
          </a:xfrm>
        </p:spPr>
        <p:txBody>
          <a:bodyPr anchor="b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349375" y="4191000"/>
            <a:ext cx="7486650" cy="2209800"/>
          </a:xfrm>
        </p:spPr>
        <p:txBody>
          <a:bodyPr/>
          <a:lstStyle>
            <a:lvl1pPr>
              <a:lnSpc>
                <a:spcPct val="100000"/>
              </a:lnSpc>
              <a:defRPr sz="2300" b="1">
                <a:solidFill>
                  <a:schemeClr val="bg1"/>
                </a:solidFill>
              </a:defRPr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578600" y="6488113"/>
            <a:ext cx="2011363" cy="2730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sldNum" sz="quarter" idx="4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- </a:t>
            </a:r>
            <a:fld id="{13FE1E6C-F517-47DD-9AB9-AE14EEFAF02F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3C495E7B-78E1-4848-8B7A-E7EA8E25BE15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B3642142-7205-4320-BC09-91FF91611219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73EA6A72-1B3F-4D73-9409-DC7C9190A2B4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349375" y="1673225"/>
            <a:ext cx="3694113" cy="4746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95888" y="1673225"/>
            <a:ext cx="3694112" cy="4746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551A95E1-FD28-43B4-9F00-00DF0EAA6F29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3E3EBB8A-28EC-425F-8A1F-8F47627F9CD9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27647551-721E-43EA-A608-8CD69E8D5687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7981C570-74D1-491C-A722-A0AFC450D9B9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AA631B65-8A19-4DA7-9F75-098F9B41D513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E9E38AE4-2066-46BA-A3F5-FEB1E9D504D6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98F76D93-C659-47C0-B6B5-8312817ED303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005638" y="350838"/>
            <a:ext cx="1884362" cy="6069012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349375" y="350838"/>
            <a:ext cx="5503863" cy="6069012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31158E83-8B29-4447-A50A-E87A972D9538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7" name="Picture 7" descr="fond_chapitre_kak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83" name="Rectangle 3"/>
          <p:cNvSpPr>
            <a:spLocks noGrp="1" noChangeArrowheads="1"/>
          </p:cNvSpPr>
          <p:nvPr>
            <p:ph type="ftr" sz="quarter" idx="3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ctrTitle"/>
          </p:nvPr>
        </p:nvSpPr>
        <p:spPr bwMode="white">
          <a:xfrm>
            <a:off x="1349375" y="3429000"/>
            <a:ext cx="7486650" cy="696913"/>
          </a:xfrm>
        </p:spPr>
        <p:txBody>
          <a:bodyPr anchor="b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349375" y="4191000"/>
            <a:ext cx="7486650" cy="2209800"/>
          </a:xfrm>
        </p:spPr>
        <p:txBody>
          <a:bodyPr/>
          <a:lstStyle>
            <a:lvl1pPr>
              <a:lnSpc>
                <a:spcPct val="100000"/>
              </a:lnSpc>
              <a:defRPr sz="2300" b="1">
                <a:solidFill>
                  <a:schemeClr val="bg1"/>
                </a:solidFill>
              </a:defRPr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578600" y="6488113"/>
            <a:ext cx="2011363" cy="2730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20488" name="Rectangle 8"/>
          <p:cNvSpPr>
            <a:spLocks noGrp="1" noChangeArrowheads="1"/>
          </p:cNvSpPr>
          <p:nvPr>
            <p:ph type="sldNum" sz="quarter" idx="4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- </a:t>
            </a:r>
            <a:fld id="{B31180D4-E157-4E87-B5D6-62BEC78BB90E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74424F72-24CA-494D-832B-7EF534D6C699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89B8D67E-5F35-410D-8F9D-0E61CE4FDD52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1ABE2BC9-7531-49A8-954B-6FEF5EC80CFB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349375" y="1673225"/>
            <a:ext cx="3694113" cy="4746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95888" y="1673225"/>
            <a:ext cx="3694112" cy="4746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F0FD401F-1218-4F2E-9921-03F9DE7430CD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4BCF7AC0-A789-4D30-BCD7-280FCAEC8E42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817FB23D-FA36-4B2D-8622-FDBE6ED2630C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901BF9C9-395C-41F1-B9C5-28DACFFD8A4A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B783CFD1-0513-4312-AF56-BD5C82C05FDF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3E9CBFEE-A0BD-4CA1-AF8F-E66045B6FE5B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A4F14422-C7C8-47ED-B8B8-07E30AEE14ED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005638" y="350838"/>
            <a:ext cx="1884362" cy="6069012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349375" y="350838"/>
            <a:ext cx="5503863" cy="6069012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- </a:t>
            </a:r>
            <a:fld id="{4A0B79FB-A419-4AFB-928E-B2B03A028A21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3" Type="http://schemas.openxmlformats.org/officeDocument/2006/relationships/image" Target="../media/image18.jpeg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8.jpe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3" Type="http://schemas.openxmlformats.org/officeDocument/2006/relationships/image" Target="../media/image10.jpe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3" Type="http://schemas.openxmlformats.org/officeDocument/2006/relationships/image" Target="../media/image12.jpe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3" Type="http://schemas.openxmlformats.org/officeDocument/2006/relationships/image" Target="../media/image14.jpeg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3" Type="http://schemas.openxmlformats.org/officeDocument/2006/relationships/image" Target="../media/image16.jpeg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3" name="Picture 9" descr="introduction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7107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1349375" y="474663"/>
            <a:ext cx="7540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1349375" y="1844675"/>
            <a:ext cx="7540625" cy="461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6577013" y="6489700"/>
            <a:ext cx="201295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1349375" y="6488113"/>
            <a:ext cx="521811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47114" name="Rectangle 10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8618538" y="6488113"/>
            <a:ext cx="525462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lang="fr-FR"/>
              <a:t>- </a:t>
            </a:r>
            <a:fld id="{7656AFE1-C344-4F0D-BA28-107D713EA2EA}" type="slidenum">
              <a:rPr lang="fr-FR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algn="l" rtl="0" fontAlgn="base">
        <a:lnSpc>
          <a:spcPct val="120000"/>
        </a:lnSpc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+mn-lt"/>
          <a:ea typeface="+mn-ea"/>
          <a:cs typeface="+mn-cs"/>
        </a:defRPr>
      </a:lvl1pPr>
      <a:lvl2pPr marL="220663" indent="-219075" algn="l" rtl="0" fontAlgn="base">
        <a:lnSpc>
          <a:spcPct val="120000"/>
        </a:lnSpc>
        <a:spcBef>
          <a:spcPct val="0"/>
        </a:spcBef>
        <a:spcAft>
          <a:spcPct val="0"/>
        </a:spcAft>
        <a:buClr>
          <a:schemeClr val="bg1"/>
        </a:buClr>
        <a:buChar char="•"/>
        <a:defRPr sz="1600">
          <a:solidFill>
            <a:schemeClr val="bg1"/>
          </a:solidFill>
          <a:latin typeface="+mn-lt"/>
          <a:cs typeface="+mn-cs"/>
        </a:defRPr>
      </a:lvl2pPr>
      <a:lvl3pPr marL="554038" indent="-127000" algn="l" rtl="0" fontAlgn="base">
        <a:lnSpc>
          <a:spcPct val="120000"/>
        </a:lnSpc>
        <a:spcBef>
          <a:spcPct val="0"/>
        </a:spcBef>
        <a:spcAft>
          <a:spcPct val="0"/>
        </a:spcAft>
        <a:buFont typeface="Arial" charset="0"/>
        <a:buChar char="-"/>
        <a:defRPr sz="1600">
          <a:solidFill>
            <a:schemeClr val="bg1"/>
          </a:solidFill>
          <a:latin typeface="+mn-lt"/>
          <a:cs typeface="+mn-cs"/>
        </a:defRPr>
      </a:lvl3pPr>
      <a:lvl4pPr marL="555625" algn="l" rtl="0" fontAlgn="base">
        <a:lnSpc>
          <a:spcPct val="120000"/>
        </a:lnSpc>
        <a:spcBef>
          <a:spcPct val="0"/>
        </a:spcBef>
        <a:spcAft>
          <a:spcPct val="0"/>
        </a:spcAft>
        <a:defRPr sz="1400">
          <a:solidFill>
            <a:schemeClr val="bg1"/>
          </a:solidFill>
          <a:latin typeface="+mn-lt"/>
          <a:cs typeface="+mn-cs"/>
        </a:defRPr>
      </a:lvl4pPr>
      <a:lvl5pPr marL="557213" algn="l" rtl="0" fontAlgn="base">
        <a:lnSpc>
          <a:spcPct val="120000"/>
        </a:lnSpc>
        <a:spcBef>
          <a:spcPct val="0"/>
        </a:spcBef>
        <a:spcAft>
          <a:spcPct val="0"/>
        </a:spcAft>
        <a:defRPr sz="1200">
          <a:solidFill>
            <a:schemeClr val="bg1"/>
          </a:solidFill>
          <a:latin typeface="+mn-lt"/>
          <a:cs typeface="+mn-cs"/>
        </a:defRPr>
      </a:lvl5pPr>
      <a:lvl6pPr marL="1014413" algn="l" rtl="0" fontAlgn="base">
        <a:lnSpc>
          <a:spcPct val="120000"/>
        </a:lnSpc>
        <a:spcBef>
          <a:spcPct val="0"/>
        </a:spcBef>
        <a:spcAft>
          <a:spcPct val="0"/>
        </a:spcAft>
        <a:defRPr sz="1200">
          <a:solidFill>
            <a:schemeClr val="bg1"/>
          </a:solidFill>
          <a:latin typeface="+mn-lt"/>
          <a:cs typeface="+mn-cs"/>
        </a:defRPr>
      </a:lvl6pPr>
      <a:lvl7pPr marL="1471613" algn="l" rtl="0" fontAlgn="base">
        <a:lnSpc>
          <a:spcPct val="120000"/>
        </a:lnSpc>
        <a:spcBef>
          <a:spcPct val="0"/>
        </a:spcBef>
        <a:spcAft>
          <a:spcPct val="0"/>
        </a:spcAft>
        <a:defRPr sz="1200">
          <a:solidFill>
            <a:schemeClr val="bg1"/>
          </a:solidFill>
          <a:latin typeface="+mn-lt"/>
          <a:cs typeface="+mn-cs"/>
        </a:defRPr>
      </a:lvl7pPr>
      <a:lvl8pPr marL="1928813" algn="l" rtl="0" fontAlgn="base">
        <a:lnSpc>
          <a:spcPct val="120000"/>
        </a:lnSpc>
        <a:spcBef>
          <a:spcPct val="0"/>
        </a:spcBef>
        <a:spcAft>
          <a:spcPct val="0"/>
        </a:spcAft>
        <a:defRPr sz="1200">
          <a:solidFill>
            <a:schemeClr val="bg1"/>
          </a:solidFill>
          <a:latin typeface="+mn-lt"/>
          <a:cs typeface="+mn-cs"/>
        </a:defRPr>
      </a:lvl8pPr>
      <a:lvl9pPr marL="2386013" algn="l" rtl="0" fontAlgn="base">
        <a:lnSpc>
          <a:spcPct val="120000"/>
        </a:lnSpc>
        <a:spcBef>
          <a:spcPct val="0"/>
        </a:spcBef>
        <a:spcAft>
          <a:spcPct val="0"/>
        </a:spcAft>
        <a:defRPr sz="12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1" name="Picture 7" descr="bandeau_texte_orang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5778500"/>
            <a:ext cx="9144000" cy="1079500"/>
          </a:xfrm>
          <a:prstGeom prst="rect">
            <a:avLst/>
          </a:prstGeom>
          <a:noFill/>
        </p:spPr>
      </p:pic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1349375" y="350838"/>
            <a:ext cx="7540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1349375" y="1673225"/>
            <a:ext cx="7540625" cy="474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6578600" y="6489700"/>
            <a:ext cx="201136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1349375" y="6488113"/>
            <a:ext cx="521811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21512" name="Rectangle 8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8618538" y="6488113"/>
            <a:ext cx="525462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lang="fr-FR"/>
              <a:t>- </a:t>
            </a:r>
            <a:fld id="{E77FB8CA-9B2F-4114-90A2-7C3108D4B26F}" type="slidenum">
              <a:rPr lang="fr-FR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algn="l" rtl="0" fontAlgn="base">
        <a:lnSpc>
          <a:spcPct val="125000"/>
        </a:lnSpc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+mn-lt"/>
          <a:ea typeface="+mn-ea"/>
          <a:cs typeface="+mn-cs"/>
        </a:defRPr>
      </a:lvl1pPr>
      <a:lvl2pPr marL="220663" indent="-219075" algn="l" rtl="0" fontAlgn="base">
        <a:lnSpc>
          <a:spcPct val="1250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1600">
          <a:solidFill>
            <a:schemeClr val="tx2"/>
          </a:solidFill>
          <a:latin typeface="+mn-lt"/>
          <a:cs typeface="+mn-cs"/>
        </a:defRPr>
      </a:lvl2pPr>
      <a:lvl3pPr marL="554038" indent="-127000" algn="l" rtl="0" fontAlgn="base">
        <a:lnSpc>
          <a:spcPct val="125000"/>
        </a:lnSpc>
        <a:spcBef>
          <a:spcPct val="0"/>
        </a:spcBef>
        <a:spcAft>
          <a:spcPct val="0"/>
        </a:spcAft>
        <a:buFont typeface="Arial" charset="0"/>
        <a:buChar char="-"/>
        <a:defRPr sz="1600">
          <a:solidFill>
            <a:schemeClr val="tx2"/>
          </a:solidFill>
          <a:latin typeface="+mn-lt"/>
          <a:cs typeface="+mn-cs"/>
        </a:defRPr>
      </a:lvl3pPr>
      <a:lvl4pPr marL="555625" algn="l" rtl="0" fontAlgn="base">
        <a:lnSpc>
          <a:spcPct val="125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+mn-lt"/>
          <a:cs typeface="+mn-cs"/>
        </a:defRPr>
      </a:lvl4pPr>
      <a:lvl5pPr marL="5572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cs typeface="+mn-cs"/>
        </a:defRPr>
      </a:lvl5pPr>
      <a:lvl6pPr marL="10144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cs typeface="+mn-cs"/>
        </a:defRPr>
      </a:lvl6pPr>
      <a:lvl7pPr marL="14716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cs typeface="+mn-cs"/>
        </a:defRPr>
      </a:lvl7pPr>
      <a:lvl8pPr marL="19288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cs typeface="+mn-cs"/>
        </a:defRPr>
      </a:lvl8pPr>
      <a:lvl9pPr marL="23860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bandeau_texte_roug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5778500"/>
            <a:ext cx="9144000" cy="1079500"/>
          </a:xfrm>
          <a:prstGeom prst="rect">
            <a:avLst/>
          </a:prstGeom>
          <a:noFill/>
        </p:spPr>
      </p:pic>
      <p:sp>
        <p:nvSpPr>
          <p:cNvPr id="155651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1349375" y="474663"/>
            <a:ext cx="7540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55652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1349375" y="2187575"/>
            <a:ext cx="7540625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55653" name="Rectangle 5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6578600" y="6489700"/>
            <a:ext cx="201136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55654" name="Rectangle 6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1349375" y="6488113"/>
            <a:ext cx="521811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55656" name="Rectangle 8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8618538" y="6488113"/>
            <a:ext cx="525462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lang="fr-FR"/>
              <a:t>- </a:t>
            </a:r>
            <a:fld id="{1BD2A605-6318-47B1-AEC9-AB0744B1492A}" type="slidenum">
              <a:rPr lang="fr-FR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defTabSz="200025" rtl="0" fontAlgn="base">
        <a:lnSpc>
          <a:spcPct val="17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+mn-lt"/>
          <a:ea typeface="+mn-ea"/>
          <a:cs typeface="+mn-cs"/>
        </a:defRPr>
      </a:lvl1pPr>
      <a:lvl2pPr marL="1588" algn="l" defTabSz="200025" rtl="0" fontAlgn="base">
        <a:lnSpc>
          <a:spcPct val="170000"/>
        </a:lnSpc>
        <a:spcBef>
          <a:spcPct val="0"/>
        </a:spcBef>
        <a:spcAft>
          <a:spcPct val="0"/>
        </a:spcAft>
        <a:buClr>
          <a:schemeClr val="bg2"/>
        </a:buClr>
        <a:defRPr sz="2200">
          <a:solidFill>
            <a:schemeClr val="tx2"/>
          </a:solidFill>
          <a:latin typeface="+mn-lt"/>
          <a:cs typeface="+mn-cs"/>
        </a:defRPr>
      </a:lvl2pPr>
      <a:lvl3pPr marL="3175" algn="l" defTabSz="200025" rtl="0" fontAlgn="base">
        <a:lnSpc>
          <a:spcPct val="170000"/>
        </a:lnSpc>
        <a:spcBef>
          <a:spcPct val="0"/>
        </a:spcBef>
        <a:spcAft>
          <a:spcPct val="0"/>
        </a:spcAft>
        <a:buFont typeface="Arial" charset="0"/>
        <a:defRPr sz="2200">
          <a:solidFill>
            <a:schemeClr val="tx2"/>
          </a:solidFill>
          <a:latin typeface="+mn-lt"/>
          <a:cs typeface="+mn-cs"/>
        </a:defRPr>
      </a:lvl3pPr>
      <a:lvl4pPr marL="4763" algn="l" defTabSz="200025" rtl="0" fontAlgn="base">
        <a:lnSpc>
          <a:spcPct val="17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+mn-lt"/>
          <a:cs typeface="+mn-cs"/>
        </a:defRPr>
      </a:lvl4pPr>
      <a:lvl5pPr marL="6350" algn="l" defTabSz="200025" rtl="0" fontAlgn="base">
        <a:lnSpc>
          <a:spcPct val="17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+mn-lt"/>
          <a:cs typeface="+mn-cs"/>
        </a:defRPr>
      </a:lvl5pPr>
      <a:lvl6pPr marL="463550" algn="l" defTabSz="200025" rtl="0" fontAlgn="base">
        <a:lnSpc>
          <a:spcPct val="17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+mn-lt"/>
          <a:cs typeface="+mn-cs"/>
        </a:defRPr>
      </a:lvl6pPr>
      <a:lvl7pPr marL="920750" algn="l" defTabSz="200025" rtl="0" fontAlgn="base">
        <a:lnSpc>
          <a:spcPct val="17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+mn-lt"/>
          <a:cs typeface="+mn-cs"/>
        </a:defRPr>
      </a:lvl7pPr>
      <a:lvl8pPr marL="1377950" algn="l" defTabSz="200025" rtl="0" fontAlgn="base">
        <a:lnSpc>
          <a:spcPct val="17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+mn-lt"/>
          <a:cs typeface="+mn-cs"/>
        </a:defRPr>
      </a:lvl8pPr>
      <a:lvl9pPr marL="1835150" algn="l" defTabSz="200025" rtl="0" fontAlgn="base">
        <a:lnSpc>
          <a:spcPct val="17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5" name="Picture 9" descr="fond_dernier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5539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254000" y="2924175"/>
            <a:ext cx="863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0" y="4187825"/>
            <a:ext cx="4318000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1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bg1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bg1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bg1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bg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bg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bg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bg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algn="l" rtl="0" fontAlgn="base">
        <a:lnSpc>
          <a:spcPct val="115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n-lt"/>
          <a:ea typeface="+mn-ea"/>
          <a:cs typeface="+mn-cs"/>
        </a:defRPr>
      </a:lvl1pPr>
      <a:lvl2pPr marL="1588" algn="l" rtl="0" fontAlgn="base">
        <a:spcBef>
          <a:spcPct val="0"/>
        </a:spcBef>
        <a:spcAft>
          <a:spcPct val="0"/>
        </a:spcAft>
        <a:buClr>
          <a:schemeClr val="bg1"/>
        </a:buClr>
        <a:defRPr sz="1400" b="1">
          <a:solidFill>
            <a:schemeClr val="bg1"/>
          </a:solidFill>
          <a:latin typeface="+mn-lt"/>
          <a:cs typeface="+mn-cs"/>
        </a:defRPr>
      </a:lvl2pPr>
      <a:lvl3pPr marL="3175" algn="l" rtl="0" fontAlgn="base">
        <a:spcBef>
          <a:spcPct val="0"/>
        </a:spcBef>
        <a:spcAft>
          <a:spcPct val="0"/>
        </a:spcAft>
        <a:buFont typeface="Arial" charset="0"/>
        <a:defRPr sz="1400" b="1">
          <a:solidFill>
            <a:schemeClr val="bg1"/>
          </a:solidFill>
          <a:latin typeface="+mn-lt"/>
          <a:cs typeface="+mn-cs"/>
        </a:defRPr>
      </a:lvl3pPr>
      <a:lvl4pPr marL="4763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+mn-lt"/>
          <a:cs typeface="+mn-cs"/>
        </a:defRPr>
      </a:lvl4pPr>
      <a:lvl5pPr marL="635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+mn-lt"/>
          <a:cs typeface="+mn-cs"/>
        </a:defRPr>
      </a:lvl5pPr>
      <a:lvl6pPr marL="46355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+mn-lt"/>
          <a:cs typeface="+mn-cs"/>
        </a:defRPr>
      </a:lvl6pPr>
      <a:lvl7pPr marL="92075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+mn-lt"/>
          <a:cs typeface="+mn-cs"/>
        </a:defRPr>
      </a:lvl7pPr>
      <a:lvl8pPr marL="137795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+mn-lt"/>
          <a:cs typeface="+mn-cs"/>
        </a:defRPr>
      </a:lvl8pPr>
      <a:lvl9pPr marL="183515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bandeau_texte_roug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5778500"/>
            <a:ext cx="9144000" cy="1079500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349375" y="350838"/>
            <a:ext cx="7540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1349375" y="1673225"/>
            <a:ext cx="7540625" cy="474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6578600" y="6489700"/>
            <a:ext cx="201136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1349375" y="6488113"/>
            <a:ext cx="521811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8618538" y="6488113"/>
            <a:ext cx="525462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lang="fr-FR"/>
              <a:t>- </a:t>
            </a:r>
            <a:fld id="{0D146BB4-C21D-43C6-8860-2D264D588A82}" type="slidenum">
              <a:rPr lang="fr-FR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algn="l" rtl="0" fontAlgn="base">
        <a:lnSpc>
          <a:spcPct val="125000"/>
        </a:lnSpc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+mn-lt"/>
          <a:ea typeface="+mn-ea"/>
          <a:cs typeface="+mn-cs"/>
        </a:defRPr>
      </a:lvl1pPr>
      <a:lvl2pPr marL="220663" indent="-219075" algn="l" rtl="0" fontAlgn="base">
        <a:lnSpc>
          <a:spcPct val="1250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1600">
          <a:solidFill>
            <a:schemeClr val="tx2"/>
          </a:solidFill>
          <a:latin typeface="+mn-lt"/>
          <a:cs typeface="+mn-cs"/>
        </a:defRPr>
      </a:lvl2pPr>
      <a:lvl3pPr marL="554038" indent="-127000" algn="l" rtl="0" fontAlgn="base">
        <a:lnSpc>
          <a:spcPct val="125000"/>
        </a:lnSpc>
        <a:spcBef>
          <a:spcPct val="0"/>
        </a:spcBef>
        <a:spcAft>
          <a:spcPct val="0"/>
        </a:spcAft>
        <a:buFont typeface="Arial" charset="0"/>
        <a:buChar char="-"/>
        <a:defRPr sz="1600">
          <a:solidFill>
            <a:schemeClr val="tx2"/>
          </a:solidFill>
          <a:latin typeface="+mn-lt"/>
          <a:cs typeface="+mn-cs"/>
        </a:defRPr>
      </a:lvl3pPr>
      <a:lvl4pPr marL="555625" algn="l" rtl="0" fontAlgn="base">
        <a:lnSpc>
          <a:spcPct val="125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+mn-lt"/>
          <a:cs typeface="+mn-cs"/>
        </a:defRPr>
      </a:lvl4pPr>
      <a:lvl5pPr marL="5572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cs typeface="+mn-cs"/>
        </a:defRPr>
      </a:lvl5pPr>
      <a:lvl6pPr marL="10144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cs typeface="+mn-cs"/>
        </a:defRPr>
      </a:lvl6pPr>
      <a:lvl7pPr marL="14716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cs typeface="+mn-cs"/>
        </a:defRPr>
      </a:lvl7pPr>
      <a:lvl8pPr marL="19288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cs typeface="+mn-cs"/>
        </a:defRPr>
      </a:lvl8pPr>
      <a:lvl9pPr marL="23860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 descr="bandeau_texte_bleu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5778500"/>
            <a:ext cx="9144000" cy="1079500"/>
          </a:xfrm>
          <a:prstGeom prst="rect">
            <a:avLst/>
          </a:prstGeom>
          <a:noFill/>
        </p:spPr>
      </p:pic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1349375" y="350838"/>
            <a:ext cx="7540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1349375" y="1673225"/>
            <a:ext cx="7540625" cy="474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6578600" y="6489700"/>
            <a:ext cx="201136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1349375" y="6488113"/>
            <a:ext cx="521811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1272" name="Rectangle 8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8618538" y="6488113"/>
            <a:ext cx="525462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lang="fr-FR"/>
              <a:t>- </a:t>
            </a:r>
            <a:fld id="{D8623B5E-53D5-4CDD-91F0-9D693D390EBF}" type="slidenum">
              <a:rPr lang="fr-FR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algn="l" rtl="0" fontAlgn="base">
        <a:lnSpc>
          <a:spcPct val="125000"/>
        </a:lnSpc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+mn-lt"/>
          <a:ea typeface="+mn-ea"/>
          <a:cs typeface="+mn-cs"/>
        </a:defRPr>
      </a:lvl1pPr>
      <a:lvl2pPr marL="220663" indent="-219075" algn="l" rtl="0" fontAlgn="base">
        <a:lnSpc>
          <a:spcPct val="1250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1600">
          <a:solidFill>
            <a:schemeClr val="tx2"/>
          </a:solidFill>
          <a:latin typeface="+mn-lt"/>
          <a:cs typeface="+mn-cs"/>
        </a:defRPr>
      </a:lvl2pPr>
      <a:lvl3pPr marL="554038" indent="-127000" algn="l" rtl="0" fontAlgn="base">
        <a:lnSpc>
          <a:spcPct val="125000"/>
        </a:lnSpc>
        <a:spcBef>
          <a:spcPct val="0"/>
        </a:spcBef>
        <a:spcAft>
          <a:spcPct val="0"/>
        </a:spcAft>
        <a:buFont typeface="Arial" charset="0"/>
        <a:buChar char="-"/>
        <a:defRPr sz="1600">
          <a:solidFill>
            <a:schemeClr val="tx2"/>
          </a:solidFill>
          <a:latin typeface="+mn-lt"/>
          <a:cs typeface="+mn-cs"/>
        </a:defRPr>
      </a:lvl3pPr>
      <a:lvl4pPr marL="555625" algn="l" rtl="0" fontAlgn="base">
        <a:lnSpc>
          <a:spcPct val="125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+mn-lt"/>
          <a:cs typeface="+mn-cs"/>
        </a:defRPr>
      </a:lvl4pPr>
      <a:lvl5pPr marL="5572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cs typeface="+mn-cs"/>
        </a:defRPr>
      </a:lvl5pPr>
      <a:lvl6pPr marL="10144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cs typeface="+mn-cs"/>
        </a:defRPr>
      </a:lvl6pPr>
      <a:lvl7pPr marL="14716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cs typeface="+mn-cs"/>
        </a:defRPr>
      </a:lvl7pPr>
      <a:lvl8pPr marL="19288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cs typeface="+mn-cs"/>
        </a:defRPr>
      </a:lvl8pPr>
      <a:lvl9pPr marL="23860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9" name="Picture 7" descr="bandeau_texte_vert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5778500"/>
            <a:ext cx="9144000" cy="1079500"/>
          </a:xfrm>
          <a:prstGeom prst="rect">
            <a:avLst/>
          </a:prstGeom>
          <a:noFill/>
        </p:spPr>
      </p:pic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1349375" y="350838"/>
            <a:ext cx="7540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1349375" y="1673225"/>
            <a:ext cx="7540625" cy="474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6578600" y="6489700"/>
            <a:ext cx="201136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1349375" y="6488113"/>
            <a:ext cx="521811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3320" name="Rectangle 8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8618538" y="6488113"/>
            <a:ext cx="525462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lang="fr-FR"/>
              <a:t>- </a:t>
            </a:r>
            <a:fld id="{8E83723E-84D3-40B5-8EDC-9B52C2CB1596}" type="slidenum">
              <a:rPr lang="fr-FR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algn="l" rtl="0" fontAlgn="base">
        <a:lnSpc>
          <a:spcPct val="125000"/>
        </a:lnSpc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+mn-lt"/>
          <a:ea typeface="+mn-ea"/>
          <a:cs typeface="+mn-cs"/>
        </a:defRPr>
      </a:lvl1pPr>
      <a:lvl2pPr marL="220663" indent="-219075" algn="l" rtl="0" fontAlgn="base">
        <a:lnSpc>
          <a:spcPct val="1250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1600">
          <a:solidFill>
            <a:schemeClr val="tx2"/>
          </a:solidFill>
          <a:latin typeface="+mn-lt"/>
          <a:cs typeface="+mn-cs"/>
        </a:defRPr>
      </a:lvl2pPr>
      <a:lvl3pPr marL="554038" indent="-127000" algn="l" rtl="0" fontAlgn="base">
        <a:lnSpc>
          <a:spcPct val="125000"/>
        </a:lnSpc>
        <a:spcBef>
          <a:spcPct val="0"/>
        </a:spcBef>
        <a:spcAft>
          <a:spcPct val="0"/>
        </a:spcAft>
        <a:buFont typeface="Arial" charset="0"/>
        <a:buChar char="-"/>
        <a:defRPr sz="1600">
          <a:solidFill>
            <a:schemeClr val="tx2"/>
          </a:solidFill>
          <a:latin typeface="+mn-lt"/>
          <a:cs typeface="+mn-cs"/>
        </a:defRPr>
      </a:lvl3pPr>
      <a:lvl4pPr marL="555625" algn="l" rtl="0" fontAlgn="base">
        <a:lnSpc>
          <a:spcPct val="125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+mn-lt"/>
          <a:cs typeface="+mn-cs"/>
        </a:defRPr>
      </a:lvl4pPr>
      <a:lvl5pPr marL="5572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cs typeface="+mn-cs"/>
        </a:defRPr>
      </a:lvl5pPr>
      <a:lvl6pPr marL="10144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cs typeface="+mn-cs"/>
        </a:defRPr>
      </a:lvl6pPr>
      <a:lvl7pPr marL="14716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cs typeface="+mn-cs"/>
        </a:defRPr>
      </a:lvl7pPr>
      <a:lvl8pPr marL="19288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cs typeface="+mn-cs"/>
        </a:defRPr>
      </a:lvl8pPr>
      <a:lvl9pPr marL="23860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7" descr="bandeau_texte_violet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5778500"/>
            <a:ext cx="9144000" cy="1079500"/>
          </a:xfrm>
          <a:prstGeom prst="rect">
            <a:avLst/>
          </a:prstGeom>
          <a:noFill/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1349375" y="350838"/>
            <a:ext cx="7540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1349375" y="1673225"/>
            <a:ext cx="7540625" cy="474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6578600" y="6489700"/>
            <a:ext cx="201136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1349375" y="6488113"/>
            <a:ext cx="521811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5368" name="Rectangle 8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8618538" y="6488113"/>
            <a:ext cx="525462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lang="fr-FR"/>
              <a:t>- </a:t>
            </a:r>
            <a:fld id="{E3BDD6A6-4C2B-412D-A765-FFEDADF26518}" type="slidenum">
              <a:rPr lang="fr-FR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algn="l" rtl="0" fontAlgn="base">
        <a:lnSpc>
          <a:spcPct val="125000"/>
        </a:lnSpc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+mn-lt"/>
          <a:ea typeface="+mn-ea"/>
          <a:cs typeface="+mn-cs"/>
        </a:defRPr>
      </a:lvl1pPr>
      <a:lvl2pPr marL="220663" indent="-219075" algn="l" rtl="0" fontAlgn="base">
        <a:lnSpc>
          <a:spcPct val="1250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1600">
          <a:solidFill>
            <a:schemeClr val="tx2"/>
          </a:solidFill>
          <a:latin typeface="+mn-lt"/>
          <a:cs typeface="+mn-cs"/>
        </a:defRPr>
      </a:lvl2pPr>
      <a:lvl3pPr marL="554038" indent="-127000" algn="l" rtl="0" fontAlgn="base">
        <a:lnSpc>
          <a:spcPct val="125000"/>
        </a:lnSpc>
        <a:spcBef>
          <a:spcPct val="0"/>
        </a:spcBef>
        <a:spcAft>
          <a:spcPct val="0"/>
        </a:spcAft>
        <a:buFont typeface="Arial" charset="0"/>
        <a:buChar char="-"/>
        <a:defRPr sz="1600">
          <a:solidFill>
            <a:schemeClr val="tx2"/>
          </a:solidFill>
          <a:latin typeface="+mn-lt"/>
          <a:cs typeface="+mn-cs"/>
        </a:defRPr>
      </a:lvl3pPr>
      <a:lvl4pPr marL="555625" algn="l" rtl="0" fontAlgn="base">
        <a:lnSpc>
          <a:spcPct val="125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+mn-lt"/>
          <a:cs typeface="+mn-cs"/>
        </a:defRPr>
      </a:lvl4pPr>
      <a:lvl5pPr marL="5572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cs typeface="+mn-cs"/>
        </a:defRPr>
      </a:lvl5pPr>
      <a:lvl6pPr marL="10144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cs typeface="+mn-cs"/>
        </a:defRPr>
      </a:lvl6pPr>
      <a:lvl7pPr marL="14716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cs typeface="+mn-cs"/>
        </a:defRPr>
      </a:lvl7pPr>
      <a:lvl8pPr marL="19288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cs typeface="+mn-cs"/>
        </a:defRPr>
      </a:lvl8pPr>
      <a:lvl9pPr marL="23860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5" name="Picture 7" descr="bandeau_texte_gri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5778500"/>
            <a:ext cx="9144000" cy="1079500"/>
          </a:xfrm>
          <a:prstGeom prst="rect">
            <a:avLst/>
          </a:prstGeom>
          <a:noFill/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1349375" y="350838"/>
            <a:ext cx="7540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1349375" y="1673225"/>
            <a:ext cx="7540625" cy="474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6578600" y="6489700"/>
            <a:ext cx="201136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1349375" y="6488113"/>
            <a:ext cx="521811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8618538" y="6488113"/>
            <a:ext cx="525462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lang="fr-FR"/>
              <a:t>- </a:t>
            </a:r>
            <a:fld id="{E7CE227E-994C-4B18-9E80-740C2582566A}" type="slidenum">
              <a:rPr lang="fr-FR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algn="l" rtl="0" fontAlgn="base">
        <a:lnSpc>
          <a:spcPct val="125000"/>
        </a:lnSpc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+mn-lt"/>
          <a:ea typeface="+mn-ea"/>
          <a:cs typeface="+mn-cs"/>
        </a:defRPr>
      </a:lvl1pPr>
      <a:lvl2pPr marL="220663" indent="-219075" algn="l" rtl="0" fontAlgn="base">
        <a:lnSpc>
          <a:spcPct val="1250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1600">
          <a:solidFill>
            <a:schemeClr val="tx2"/>
          </a:solidFill>
          <a:latin typeface="+mn-lt"/>
          <a:cs typeface="+mn-cs"/>
        </a:defRPr>
      </a:lvl2pPr>
      <a:lvl3pPr marL="554038" indent="-127000" algn="l" rtl="0" fontAlgn="base">
        <a:lnSpc>
          <a:spcPct val="125000"/>
        </a:lnSpc>
        <a:spcBef>
          <a:spcPct val="0"/>
        </a:spcBef>
        <a:spcAft>
          <a:spcPct val="0"/>
        </a:spcAft>
        <a:buFont typeface="Arial" charset="0"/>
        <a:buChar char="-"/>
        <a:defRPr sz="1600">
          <a:solidFill>
            <a:schemeClr val="tx2"/>
          </a:solidFill>
          <a:latin typeface="+mn-lt"/>
          <a:cs typeface="+mn-cs"/>
        </a:defRPr>
      </a:lvl3pPr>
      <a:lvl4pPr marL="555625" algn="l" rtl="0" fontAlgn="base">
        <a:lnSpc>
          <a:spcPct val="125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+mn-lt"/>
          <a:cs typeface="+mn-cs"/>
        </a:defRPr>
      </a:lvl4pPr>
      <a:lvl5pPr marL="5572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cs typeface="+mn-cs"/>
        </a:defRPr>
      </a:lvl5pPr>
      <a:lvl6pPr marL="10144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cs typeface="+mn-cs"/>
        </a:defRPr>
      </a:lvl6pPr>
      <a:lvl7pPr marL="14716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cs typeface="+mn-cs"/>
        </a:defRPr>
      </a:lvl7pPr>
      <a:lvl8pPr marL="19288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cs typeface="+mn-cs"/>
        </a:defRPr>
      </a:lvl8pPr>
      <a:lvl9pPr marL="23860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3" name="Picture 7" descr="bandeau_texte_kaki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5778500"/>
            <a:ext cx="9144000" cy="1079500"/>
          </a:xfrm>
          <a:prstGeom prst="rect">
            <a:avLst/>
          </a:prstGeom>
          <a:noFill/>
        </p:spPr>
      </p:pic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1349375" y="350838"/>
            <a:ext cx="7540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1349375" y="1673225"/>
            <a:ext cx="7540625" cy="474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6578600" y="6489700"/>
            <a:ext cx="201136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1349375" y="6488113"/>
            <a:ext cx="521811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9464" name="Rectangle 8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8618538" y="6488113"/>
            <a:ext cx="525462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lang="fr-FR"/>
              <a:t>- </a:t>
            </a:r>
            <a:fld id="{E2F07B82-4858-4E29-890E-CAF1CE3CC11A}" type="slidenum">
              <a:rPr lang="fr-FR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algn="l" rtl="0" fontAlgn="base">
        <a:lnSpc>
          <a:spcPct val="125000"/>
        </a:lnSpc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+mn-lt"/>
          <a:ea typeface="+mn-ea"/>
          <a:cs typeface="+mn-cs"/>
        </a:defRPr>
      </a:lvl1pPr>
      <a:lvl2pPr marL="220663" indent="-219075" algn="l" rtl="0" fontAlgn="base">
        <a:lnSpc>
          <a:spcPct val="1250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1600">
          <a:solidFill>
            <a:schemeClr val="tx2"/>
          </a:solidFill>
          <a:latin typeface="+mn-lt"/>
          <a:cs typeface="+mn-cs"/>
        </a:defRPr>
      </a:lvl2pPr>
      <a:lvl3pPr marL="554038" indent="-127000" algn="l" rtl="0" fontAlgn="base">
        <a:lnSpc>
          <a:spcPct val="125000"/>
        </a:lnSpc>
        <a:spcBef>
          <a:spcPct val="0"/>
        </a:spcBef>
        <a:spcAft>
          <a:spcPct val="0"/>
        </a:spcAft>
        <a:buFont typeface="Arial" charset="0"/>
        <a:buChar char="-"/>
        <a:defRPr sz="1600">
          <a:solidFill>
            <a:schemeClr val="tx2"/>
          </a:solidFill>
          <a:latin typeface="+mn-lt"/>
          <a:cs typeface="+mn-cs"/>
        </a:defRPr>
      </a:lvl3pPr>
      <a:lvl4pPr marL="555625" algn="l" rtl="0" fontAlgn="base">
        <a:lnSpc>
          <a:spcPct val="125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+mn-lt"/>
          <a:cs typeface="+mn-cs"/>
        </a:defRPr>
      </a:lvl4pPr>
      <a:lvl5pPr marL="5572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cs typeface="+mn-cs"/>
        </a:defRPr>
      </a:lvl5pPr>
      <a:lvl6pPr marL="10144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cs typeface="+mn-cs"/>
        </a:defRPr>
      </a:lvl6pPr>
      <a:lvl7pPr marL="14716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cs typeface="+mn-cs"/>
        </a:defRPr>
      </a:lvl7pPr>
      <a:lvl8pPr marL="19288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cs typeface="+mn-cs"/>
        </a:defRPr>
      </a:lvl8pPr>
      <a:lvl9pPr marL="23860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6.emf"/><Relationship Id="rId3" Type="http://schemas.openxmlformats.org/officeDocument/2006/relationships/image" Target="../media/image4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8.emf"/><Relationship Id="rId3" Type="http://schemas.openxmlformats.org/officeDocument/2006/relationships/image" Target="../media/image4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hyperlink" Target="http://131.254.213.98:8080/wup/" TargetMode="External"/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www.gossple.fr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jpeg"/><Relationship Id="rId3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33.png"/><Relationship Id="rId5" Type="http://schemas.openxmlformats.org/officeDocument/2006/relationships/image" Target="../media/image29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 smtClean="0"/>
              <a:t>Democratizing</a:t>
            </a:r>
            <a:r>
              <a:rPr lang="fr-FR" dirty="0" smtClean="0"/>
              <a:t> </a:t>
            </a:r>
            <a:r>
              <a:rPr lang="fr-FR" dirty="0" err="1" smtClean="0"/>
              <a:t>personalization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06475" y="4965700"/>
            <a:ext cx="6054725" cy="1435100"/>
          </a:xfrm>
        </p:spPr>
        <p:txBody>
          <a:bodyPr/>
          <a:lstStyle/>
          <a:p>
            <a:endParaRPr lang="fr-FR" dirty="0" smtClean="0"/>
          </a:p>
          <a:p>
            <a:r>
              <a:rPr lang="fr-FR" sz="2000" dirty="0" smtClean="0"/>
              <a:t>Anne</a:t>
            </a:r>
            <a:r>
              <a:rPr lang="fr-FR" sz="2000" dirty="0" smtClean="0"/>
              <a:t>-Marie </a:t>
            </a:r>
            <a:r>
              <a:rPr lang="fr-FR" sz="2000" dirty="0" smtClean="0"/>
              <a:t>Kermarrec</a:t>
            </a:r>
          </a:p>
          <a:p>
            <a:r>
              <a:rPr lang="en-GB" sz="2000" dirty="0" smtClean="0"/>
              <a:t>Joint </a:t>
            </a:r>
            <a:r>
              <a:rPr lang="en-GB" sz="2000" dirty="0"/>
              <a:t>work with </a:t>
            </a:r>
            <a:r>
              <a:rPr lang="en-GB" sz="2000" dirty="0" smtClean="0"/>
              <a:t>A</a:t>
            </a:r>
            <a:r>
              <a:rPr lang="en-GB" sz="2000" dirty="0"/>
              <a:t>. </a:t>
            </a:r>
            <a:r>
              <a:rPr lang="en-GB" sz="2000" dirty="0" err="1"/>
              <a:t>Boutet</a:t>
            </a:r>
            <a:r>
              <a:rPr lang="en-GB" sz="2000" dirty="0"/>
              <a:t>, D. Frey, R. </a:t>
            </a:r>
            <a:r>
              <a:rPr lang="en-GB" sz="2000" dirty="0" err="1"/>
              <a:t>Guerraoui</a:t>
            </a:r>
            <a:r>
              <a:rPr lang="en-GB" sz="2000" dirty="0"/>
              <a:t>, A. </a:t>
            </a:r>
            <a:r>
              <a:rPr lang="en-GB" sz="2000" dirty="0" err="1"/>
              <a:t>Jégou</a:t>
            </a:r>
            <a:r>
              <a:rPr lang="en-GB" sz="2000" dirty="0"/>
              <a:t>, H. </a:t>
            </a:r>
            <a:r>
              <a:rPr lang="en-GB" sz="2000" dirty="0" err="1" smtClean="0"/>
              <a:t>Ribeiro</a:t>
            </a:r>
            <a:endParaRPr lang="en-GB" sz="2000" dirty="0"/>
          </a:p>
          <a:p>
            <a:endParaRPr lang="fr-FR" sz="2000" dirty="0" smtClean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7408" y="5263571"/>
            <a:ext cx="1585292" cy="159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62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l="2334" r="2334"/>
          <a:stretch>
            <a:fillRect/>
          </a:stretch>
        </p:blipFill>
        <p:spPr>
          <a:xfrm>
            <a:off x="368300" y="0"/>
            <a:ext cx="10661670" cy="5943600"/>
          </a:xfrm>
        </p:spPr>
      </p:pic>
      <p:sp>
        <p:nvSpPr>
          <p:cNvPr id="5" name="TextBox 18"/>
          <p:cNvSpPr txBox="1">
            <a:spLocks noChangeArrowheads="1"/>
          </p:cNvSpPr>
          <p:nvPr/>
        </p:nvSpPr>
        <p:spPr bwMode="auto">
          <a:xfrm>
            <a:off x="1892300" y="2933700"/>
            <a:ext cx="6902872" cy="175432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An implicit notification system</a:t>
            </a:r>
          </a:p>
          <a:p>
            <a:endParaRPr lang="en-US" sz="36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  <a:p>
            <a:r>
              <a:rPr lang="en-US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b</a:t>
            </a:r>
            <a:r>
              <a:rPr lang="en-US" sz="3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ased on collaborative filtering</a:t>
            </a:r>
            <a:endParaRPr lang="en-US" sz="36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236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rgbClr val="000000"/>
                </a:solidFill>
              </a:rPr>
              <a:t>WhatsUp</a:t>
            </a:r>
            <a:r>
              <a:rPr lang="fr-FR" dirty="0" smtClean="0">
                <a:solidFill>
                  <a:srgbClr val="000000"/>
                </a:solidFill>
              </a:rPr>
              <a:t> in a </a:t>
            </a:r>
            <a:r>
              <a:rPr lang="fr-FR" dirty="0" err="1" smtClean="0">
                <a:solidFill>
                  <a:srgbClr val="000000"/>
                </a:solidFill>
              </a:rPr>
              <a:t>nutshell</a:t>
            </a:r>
            <a:endParaRPr lang="fr-FR" dirty="0">
              <a:solidFill>
                <a:srgbClr val="000000"/>
              </a:solidFill>
            </a:endParaRPr>
          </a:p>
        </p:txBody>
      </p:sp>
      <p:pic>
        <p:nvPicPr>
          <p:cNvPr id="4" name="Espace réservé du contenu 3" descr="wup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" b="298"/>
          <a:stretch>
            <a:fillRect/>
          </a:stretch>
        </p:blipFill>
        <p:spPr>
          <a:xfrm>
            <a:off x="777875" y="1692275"/>
            <a:ext cx="7540625" cy="4203700"/>
          </a:xfrm>
        </p:spPr>
      </p:pic>
      <p:sp>
        <p:nvSpPr>
          <p:cNvPr id="3" name="ZoneTexte 2"/>
          <p:cNvSpPr txBox="1"/>
          <p:nvPr/>
        </p:nvSpPr>
        <p:spPr>
          <a:xfrm>
            <a:off x="5092700" y="1714500"/>
            <a:ext cx="1809710" cy="95410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endParaRPr lang="fr-FR" dirty="0" smtClean="0"/>
          </a:p>
          <a:p>
            <a:r>
              <a:rPr lang="fr-FR" sz="2000" dirty="0" smtClean="0"/>
              <a:t>KNN </a:t>
            </a:r>
            <a:r>
              <a:rPr lang="fr-FR" sz="2000" dirty="0" err="1" smtClean="0"/>
              <a:t>selection</a:t>
            </a:r>
            <a:endParaRPr lang="fr-FR" sz="2000" dirty="0" smtClean="0"/>
          </a:p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080000" y="3822700"/>
            <a:ext cx="1795433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endParaRPr lang="fr-FR" dirty="0" smtClean="0"/>
          </a:p>
          <a:p>
            <a:r>
              <a:rPr lang="fr-FR" sz="2000" dirty="0" err="1" smtClean="0"/>
              <a:t>Dissemination</a:t>
            </a:r>
            <a:endParaRPr lang="fr-FR" sz="2000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2792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228601" y="500063"/>
            <a:ext cx="8674100" cy="1143000"/>
          </a:xfrm>
        </p:spPr>
        <p:txBody>
          <a:bodyPr/>
          <a:lstStyle/>
          <a:p>
            <a:r>
              <a:rPr lang="en-GB" sz="3200" dirty="0" smtClean="0">
                <a:solidFill>
                  <a:srgbClr val="000000"/>
                </a:solidFill>
              </a:rPr>
              <a:t>Dissemination</a:t>
            </a:r>
            <a:r>
              <a:rPr lang="en-GB" sz="3200" dirty="0" smtClean="0">
                <a:solidFill>
                  <a:srgbClr val="000000"/>
                </a:solidFill>
              </a:rPr>
              <a:t>: </a:t>
            </a:r>
            <a:r>
              <a:rPr lang="en-GB" sz="3200" dirty="0" smtClean="0">
                <a:solidFill>
                  <a:srgbClr val="000000"/>
                </a:solidFill>
              </a:rPr>
              <a:t>orientation and amplification</a:t>
            </a:r>
            <a:br>
              <a:rPr lang="en-GB" sz="3200" dirty="0" smtClean="0">
                <a:solidFill>
                  <a:srgbClr val="000000"/>
                </a:solidFill>
              </a:rPr>
            </a:br>
            <a:endParaRPr lang="en-GB" sz="3200" dirty="0">
              <a:solidFill>
                <a:srgbClr val="000000"/>
              </a:solidFill>
            </a:endParaRPr>
          </a:p>
        </p:txBody>
      </p:sp>
      <p:sp>
        <p:nvSpPr>
          <p:cNvPr id="11" name="Espace réservé du contenu 10"/>
          <p:cNvSpPr>
            <a:spLocks noGrp="1"/>
          </p:cNvSpPr>
          <p:nvPr>
            <p:ph idx="1"/>
          </p:nvPr>
        </p:nvSpPr>
        <p:spPr>
          <a:xfrm>
            <a:off x="228601" y="1557338"/>
            <a:ext cx="4191000" cy="4319587"/>
          </a:xfrm>
        </p:spPr>
        <p:txBody>
          <a:bodyPr/>
          <a:lstStyle/>
          <a:p>
            <a:pPr>
              <a:buNone/>
            </a:pPr>
            <a:r>
              <a:rPr lang="en-GB" dirty="0" smtClean="0">
                <a:solidFill>
                  <a:srgbClr val="000000"/>
                </a:solidFill>
              </a:rPr>
              <a:t>Orientation: </a:t>
            </a:r>
            <a:r>
              <a:rPr lang="en-GB" b="1" dirty="0" smtClean="0">
                <a:solidFill>
                  <a:srgbClr val="000000"/>
                </a:solidFill>
              </a:rPr>
              <a:t>to whom</a:t>
            </a:r>
            <a:r>
              <a:rPr lang="en-GB" dirty="0" smtClean="0">
                <a:solidFill>
                  <a:srgbClr val="000000"/>
                </a:solidFill>
              </a:rPr>
              <a:t>?</a:t>
            </a:r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r>
              <a:rPr lang="en-GB" dirty="0" smtClean="0"/>
              <a:t>	</a:t>
            </a:r>
            <a:endParaRPr lang="en-GB" dirty="0"/>
          </a:p>
        </p:txBody>
      </p:sp>
      <p:grpSp>
        <p:nvGrpSpPr>
          <p:cNvPr id="20" name="Grouper 19"/>
          <p:cNvGrpSpPr/>
          <p:nvPr/>
        </p:nvGrpSpPr>
        <p:grpSpPr>
          <a:xfrm>
            <a:off x="1295400" y="2362200"/>
            <a:ext cx="2286000" cy="3411682"/>
            <a:chOff x="1600200" y="2133600"/>
            <a:chExt cx="2286000" cy="3411682"/>
          </a:xfrm>
        </p:grpSpPr>
        <p:pic>
          <p:nvPicPr>
            <p:cNvPr id="13" name="Image 12" descr="opinion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00200" y="2133600"/>
              <a:ext cx="2270950" cy="3411682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auto">
            <a:xfrm>
              <a:off x="1600200" y="2133600"/>
              <a:ext cx="2286000" cy="1524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8" name="TextBox 19"/>
          <p:cNvSpPr txBox="1">
            <a:spLocks noChangeArrowheads="1"/>
          </p:cNvSpPr>
          <p:nvPr/>
        </p:nvSpPr>
        <p:spPr bwMode="auto">
          <a:xfrm>
            <a:off x="457200" y="2362200"/>
            <a:ext cx="1524000" cy="1107996"/>
          </a:xfrm>
          <a:prstGeom prst="rect">
            <a:avLst/>
          </a:prstGeom>
          <a:solidFill>
            <a:srgbClr val="33CC33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</a:rPr>
              <a:t>Exploit</a:t>
            </a:r>
            <a:r>
              <a:rPr lang="en-US" sz="2200" dirty="0" smtClean="0">
                <a:solidFill>
                  <a:schemeClr val="bg1"/>
                </a:solidFill>
              </a:rPr>
              <a:t>: Forward</a:t>
            </a:r>
          </a:p>
          <a:p>
            <a:r>
              <a:rPr lang="en-US" sz="2200" dirty="0" smtClean="0">
                <a:solidFill>
                  <a:schemeClr val="bg1"/>
                </a:solidFill>
              </a:rPr>
              <a:t>To friends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7" name="TextBox 19"/>
          <p:cNvSpPr txBox="1">
            <a:spLocks noChangeArrowheads="1"/>
          </p:cNvSpPr>
          <p:nvPr/>
        </p:nvSpPr>
        <p:spPr bwMode="auto">
          <a:xfrm>
            <a:off x="2438400" y="2362200"/>
            <a:ext cx="1701552" cy="14465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</a:rPr>
              <a:t>Explore</a:t>
            </a:r>
            <a:r>
              <a:rPr lang="en-US" sz="2200" dirty="0" smtClean="0">
                <a:solidFill>
                  <a:schemeClr val="bg1"/>
                </a:solidFill>
              </a:rPr>
              <a:t>: Forward </a:t>
            </a:r>
            <a:r>
              <a:rPr lang="fr-FR" sz="2200" dirty="0" err="1" smtClean="0">
                <a:solidFill>
                  <a:schemeClr val="bg1"/>
                </a:solidFill>
              </a:rPr>
              <a:t>t</a:t>
            </a:r>
            <a:r>
              <a:rPr lang="en-US" sz="2200" dirty="0" smtClean="0">
                <a:solidFill>
                  <a:schemeClr val="bg1"/>
                </a:solidFill>
              </a:rPr>
              <a:t>o </a:t>
            </a:r>
          </a:p>
          <a:p>
            <a:r>
              <a:rPr lang="en-US" sz="2200" dirty="0">
                <a:solidFill>
                  <a:schemeClr val="bg1"/>
                </a:solidFill>
              </a:rPr>
              <a:t>r</a:t>
            </a:r>
            <a:r>
              <a:rPr lang="en-US" sz="2200" dirty="0" smtClean="0">
                <a:solidFill>
                  <a:schemeClr val="bg1"/>
                </a:solidFill>
              </a:rPr>
              <a:t>andom users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1" name="Espace réservé du contenu 10"/>
          <p:cNvSpPr txBox="1">
            <a:spLocks/>
          </p:cNvSpPr>
          <p:nvPr/>
        </p:nvSpPr>
        <p:spPr bwMode="auto">
          <a:xfrm>
            <a:off x="4686300" y="1684338"/>
            <a:ext cx="419100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Amplification: 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to how many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	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22" name="Grouper 21"/>
          <p:cNvGrpSpPr/>
          <p:nvPr/>
        </p:nvGrpSpPr>
        <p:grpSpPr>
          <a:xfrm>
            <a:off x="5562600" y="2286000"/>
            <a:ext cx="2286000" cy="3411682"/>
            <a:chOff x="1600200" y="2133600"/>
            <a:chExt cx="2286000" cy="3411682"/>
          </a:xfrm>
        </p:grpSpPr>
        <p:pic>
          <p:nvPicPr>
            <p:cNvPr id="23" name="Image 22" descr="opinion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00200" y="2133600"/>
              <a:ext cx="2270950" cy="3411682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 bwMode="auto">
            <a:xfrm>
              <a:off x="1600200" y="2133600"/>
              <a:ext cx="2286000" cy="1524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5" name="TextBox 19"/>
          <p:cNvSpPr txBox="1">
            <a:spLocks noChangeArrowheads="1"/>
          </p:cNvSpPr>
          <p:nvPr/>
        </p:nvSpPr>
        <p:spPr bwMode="auto">
          <a:xfrm>
            <a:off x="4953000" y="2514600"/>
            <a:ext cx="1524000" cy="1107996"/>
          </a:xfrm>
          <a:prstGeom prst="rect">
            <a:avLst/>
          </a:prstGeom>
          <a:solidFill>
            <a:srgbClr val="33CC33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200" dirty="0" smtClean="0">
                <a:solidFill>
                  <a:schemeClr val="bg1"/>
                </a:solidFill>
              </a:rPr>
              <a:t>I</a:t>
            </a:r>
            <a:r>
              <a:rPr lang="en-US" sz="2200" dirty="0" err="1" smtClean="0">
                <a:solidFill>
                  <a:schemeClr val="bg1"/>
                </a:solidFill>
              </a:rPr>
              <a:t>ncrease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2200" dirty="0" err="1" smtClean="0">
                <a:solidFill>
                  <a:schemeClr val="bg1"/>
                </a:solidFill>
              </a:rPr>
              <a:t>Fanout</a:t>
            </a:r>
            <a:endParaRPr lang="en-US" sz="2200" dirty="0" smtClean="0">
              <a:solidFill>
                <a:schemeClr val="bg1"/>
              </a:solidFill>
            </a:endParaRPr>
          </a:p>
          <a:p>
            <a:r>
              <a:rPr lang="en-US" sz="2200" dirty="0" smtClean="0">
                <a:solidFill>
                  <a:schemeClr val="bg1"/>
                </a:solidFill>
              </a:rPr>
              <a:t>(Log(n))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6" name="TextBox 19"/>
          <p:cNvSpPr txBox="1">
            <a:spLocks noChangeArrowheads="1"/>
          </p:cNvSpPr>
          <p:nvPr/>
        </p:nvSpPr>
        <p:spPr bwMode="auto">
          <a:xfrm>
            <a:off x="7010400" y="2514600"/>
            <a:ext cx="1524000" cy="1107996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Decrease</a:t>
            </a:r>
          </a:p>
          <a:p>
            <a:r>
              <a:rPr lang="en-US" sz="2200" dirty="0" err="1" smtClean="0">
                <a:solidFill>
                  <a:schemeClr val="bg1"/>
                </a:solidFill>
              </a:rPr>
              <a:t>Fanout</a:t>
            </a:r>
            <a:endParaRPr lang="en-US" sz="2200" dirty="0" smtClean="0">
              <a:solidFill>
                <a:schemeClr val="bg1"/>
              </a:solidFill>
            </a:endParaRPr>
          </a:p>
          <a:p>
            <a:r>
              <a:rPr lang="en-US" sz="2200" dirty="0">
                <a:solidFill>
                  <a:schemeClr val="bg1"/>
                </a:solidFill>
              </a:rPr>
              <a:t>(</a:t>
            </a:r>
            <a:r>
              <a:rPr lang="en-US" sz="2200" dirty="0" smtClean="0">
                <a:solidFill>
                  <a:schemeClr val="bg1"/>
                </a:solidFill>
              </a:rPr>
              <a:t>1) 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601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/>
                </a:solidFill>
              </a:rPr>
              <a:t>Evaluation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/>
                </a:solidFill>
              </a:rPr>
              <a:t>User </a:t>
            </a:r>
            <a:r>
              <a:rPr lang="en-GB" dirty="0">
                <a:solidFill>
                  <a:srgbClr val="000000"/>
                </a:solidFill>
              </a:rPr>
              <a:t>m</a:t>
            </a:r>
            <a:r>
              <a:rPr lang="en-GB" dirty="0" smtClean="0">
                <a:solidFill>
                  <a:srgbClr val="000000"/>
                </a:solidFill>
              </a:rPr>
              <a:t>etrics: Recall</a:t>
            </a:r>
            <a:r>
              <a:rPr lang="en-GB" dirty="0">
                <a:solidFill>
                  <a:srgbClr val="000000"/>
                </a:solidFill>
              </a:rPr>
              <a:t>-</a:t>
            </a:r>
            <a:r>
              <a:rPr lang="en-GB" dirty="0" smtClean="0">
                <a:solidFill>
                  <a:srgbClr val="000000"/>
                </a:solidFill>
              </a:rPr>
              <a:t>Precision</a:t>
            </a:r>
          </a:p>
          <a:p>
            <a:r>
              <a:rPr lang="en-GB" dirty="0" smtClean="0">
                <a:solidFill>
                  <a:srgbClr val="000000"/>
                </a:solidFill>
              </a:rPr>
              <a:t>System metrics: </a:t>
            </a:r>
            <a:r>
              <a:rPr lang="fr-FR" dirty="0" smtClean="0">
                <a:solidFill>
                  <a:srgbClr val="000000"/>
                </a:solidFill>
              </a:rPr>
              <a:t>N</a:t>
            </a:r>
            <a:r>
              <a:rPr lang="en-GB" dirty="0" smtClean="0">
                <a:solidFill>
                  <a:srgbClr val="000000"/>
                </a:solidFill>
              </a:rPr>
              <a:t>umber of messages-Redundancy </a:t>
            </a:r>
          </a:p>
          <a:p>
            <a:r>
              <a:rPr lang="en-GB" dirty="0" smtClean="0">
                <a:solidFill>
                  <a:srgbClr val="000000"/>
                </a:solidFill>
              </a:rPr>
              <a:t>Traces</a:t>
            </a:r>
          </a:p>
          <a:p>
            <a:pPr marL="344488" lvl="1" indent="-342900">
              <a:buFont typeface="Arial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Real trace from a 480 user survey on 1000 news items</a:t>
            </a:r>
          </a:p>
          <a:p>
            <a:pPr marL="344488" lvl="1" indent="-342900">
              <a:buFont typeface="Arial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Delicious and </a:t>
            </a:r>
            <a:r>
              <a:rPr lang="en-GB" dirty="0" err="1" smtClean="0">
                <a:solidFill>
                  <a:srgbClr val="000000"/>
                </a:solidFill>
              </a:rPr>
              <a:t>Digg</a:t>
            </a:r>
            <a:r>
              <a:rPr lang="en-GB" dirty="0" smtClean="0">
                <a:solidFill>
                  <a:srgbClr val="000000"/>
                </a:solidFill>
              </a:rPr>
              <a:t> crawls</a:t>
            </a:r>
          </a:p>
          <a:p>
            <a:pPr lvl="1">
              <a:buNone/>
            </a:pPr>
            <a:r>
              <a:rPr lang="en-GB" dirty="0" smtClean="0"/>
              <a:t> 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1077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rgbClr val="000000"/>
                </a:solidFill>
              </a:rPr>
              <a:t>WhatsUp</a:t>
            </a: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 smtClean="0">
                <a:solidFill>
                  <a:srgbClr val="000000"/>
                </a:solidFill>
              </a:rPr>
              <a:t>in action on the </a:t>
            </a:r>
            <a:r>
              <a:rPr lang="fr-FR" dirty="0" err="1" smtClean="0">
                <a:solidFill>
                  <a:srgbClr val="000000"/>
                </a:solidFill>
              </a:rPr>
              <a:t>survey</a:t>
            </a:r>
            <a:endParaRPr lang="fr-FR" dirty="0">
              <a:solidFill>
                <a:srgbClr val="000000"/>
              </a:solidFill>
            </a:endParaRPr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2490408"/>
              </p:ext>
            </p:extLst>
          </p:nvPr>
        </p:nvGraphicFramePr>
        <p:xfrm>
          <a:off x="395536" y="2060848"/>
          <a:ext cx="8280920" cy="229108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656184"/>
                <a:gridCol w="1656184"/>
                <a:gridCol w="1512168"/>
                <a:gridCol w="1800200"/>
                <a:gridCol w="1656184"/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Precision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Recall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Redundancy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Messages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err="1" smtClean="0"/>
                        <a:t>Gossip</a:t>
                      </a:r>
                      <a:endParaRPr lang="fr-FR" dirty="0" smtClean="0"/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0.34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0.99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0.85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2.3 M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err="1" smtClean="0"/>
                        <a:t>Cosine</a:t>
                      </a:r>
                      <a:r>
                        <a:rPr lang="fr-FR" dirty="0" smtClean="0"/>
                        <a:t>-CF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0.64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0.12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0.27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30k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err="1" smtClean="0">
                          <a:solidFill>
                            <a:srgbClr val="FF0000"/>
                          </a:solidFill>
                        </a:rPr>
                        <a:t>Whatsup</a:t>
                      </a:r>
                      <a:endParaRPr lang="fr-FR" b="1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fr-F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>
                          <a:solidFill>
                            <a:srgbClr val="FF0000"/>
                          </a:solidFill>
                        </a:rPr>
                        <a:t>0.53</a:t>
                      </a:r>
                      <a:endParaRPr lang="fr-F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>
                          <a:solidFill>
                            <a:srgbClr val="FF0000"/>
                          </a:solidFill>
                        </a:rPr>
                        <a:t>0.78</a:t>
                      </a:r>
                      <a:endParaRPr lang="fr-F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>
                          <a:solidFill>
                            <a:srgbClr val="FF0000"/>
                          </a:solidFill>
                        </a:rPr>
                        <a:t>0.28</a:t>
                      </a:r>
                      <a:endParaRPr lang="fr-F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>
                          <a:solidFill>
                            <a:srgbClr val="FF0000"/>
                          </a:solidFill>
                        </a:rPr>
                        <a:t>280k</a:t>
                      </a:r>
                      <a:endParaRPr lang="fr-F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4874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rgbClr val="000000"/>
                </a:solidFill>
              </a:rPr>
              <a:t>Privacy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matters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 err="1" smtClean="0">
                <a:solidFill>
                  <a:srgbClr val="000000"/>
                </a:solidFill>
              </a:rPr>
              <a:t>Obfuscation</a:t>
            </a:r>
            <a:endParaRPr lang="fr-FR" b="1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fr-FR" dirty="0" err="1" smtClean="0">
                <a:solidFill>
                  <a:srgbClr val="000000"/>
                </a:solidFill>
              </a:rPr>
              <a:t>Does</a:t>
            </a:r>
            <a:r>
              <a:rPr lang="fr-FR" dirty="0" smtClean="0">
                <a:solidFill>
                  <a:srgbClr val="000000"/>
                </a:solidFill>
              </a:rPr>
              <a:t> not </a:t>
            </a:r>
            <a:r>
              <a:rPr lang="fr-FR" dirty="0" err="1" smtClean="0">
                <a:solidFill>
                  <a:srgbClr val="000000"/>
                </a:solidFill>
              </a:rPr>
              <a:t>reveal</a:t>
            </a:r>
            <a:r>
              <a:rPr lang="fr-FR" dirty="0" smtClean="0">
                <a:solidFill>
                  <a:srgbClr val="000000"/>
                </a:solidFill>
              </a:rPr>
              <a:t> the exact profile</a:t>
            </a:r>
          </a:p>
          <a:p>
            <a:pPr marL="342900" indent="-342900">
              <a:buFont typeface="Arial"/>
              <a:buChar char="•"/>
            </a:pPr>
            <a:r>
              <a:rPr lang="fr-FR" dirty="0" err="1" smtClean="0">
                <a:solidFill>
                  <a:srgbClr val="000000"/>
                </a:solidFill>
              </a:rPr>
              <a:t>Does</a:t>
            </a:r>
            <a:r>
              <a:rPr lang="fr-FR" dirty="0" smtClean="0">
                <a:solidFill>
                  <a:srgbClr val="000000"/>
                </a:solidFill>
              </a:rPr>
              <a:t> not </a:t>
            </a:r>
            <a:r>
              <a:rPr lang="fr-FR" dirty="0" err="1" smtClean="0">
                <a:solidFill>
                  <a:srgbClr val="000000"/>
                </a:solidFill>
              </a:rPr>
              <a:t>reveal</a:t>
            </a:r>
            <a:r>
              <a:rPr lang="fr-FR" dirty="0" smtClean="0">
                <a:solidFill>
                  <a:srgbClr val="000000"/>
                </a:solidFill>
              </a:rPr>
              <a:t> the least sensitive information</a:t>
            </a:r>
          </a:p>
          <a:p>
            <a:endParaRPr lang="fr-FR" dirty="0">
              <a:solidFill>
                <a:srgbClr val="000000"/>
              </a:solidFill>
            </a:endParaRPr>
          </a:p>
          <a:p>
            <a:r>
              <a:rPr lang="fr-FR" b="1" dirty="0" err="1" smtClean="0">
                <a:solidFill>
                  <a:srgbClr val="000000"/>
                </a:solidFill>
              </a:rPr>
              <a:t>Randomized</a:t>
            </a:r>
            <a:r>
              <a:rPr lang="fr-FR" b="1" dirty="0" smtClean="0">
                <a:solidFill>
                  <a:srgbClr val="000000"/>
                </a:solidFill>
              </a:rPr>
              <a:t> </a:t>
            </a:r>
            <a:r>
              <a:rPr lang="fr-FR" b="1" dirty="0" err="1" smtClean="0">
                <a:solidFill>
                  <a:srgbClr val="000000"/>
                </a:solidFill>
              </a:rPr>
              <a:t>dissemination</a:t>
            </a:r>
            <a:endParaRPr lang="fr-FR" b="1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fr-FR" dirty="0" err="1" smtClean="0">
                <a:solidFill>
                  <a:srgbClr val="000000"/>
                </a:solidFill>
              </a:rPr>
              <a:t>Avoids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predictive</a:t>
            </a:r>
            <a:r>
              <a:rPr lang="fr-FR" dirty="0" smtClean="0">
                <a:solidFill>
                  <a:srgbClr val="000000"/>
                </a:solidFill>
              </a:rPr>
              <a:t> nature of </a:t>
            </a:r>
            <a:r>
              <a:rPr lang="fr-FR" dirty="0" smtClean="0">
                <a:solidFill>
                  <a:srgbClr val="000000"/>
                </a:solidFill>
              </a:rPr>
              <a:t>the </a:t>
            </a:r>
            <a:r>
              <a:rPr lang="fr-FR" dirty="0" err="1" smtClean="0">
                <a:solidFill>
                  <a:srgbClr val="000000"/>
                </a:solidFill>
              </a:rPr>
              <a:t>dissemination</a:t>
            </a:r>
            <a:endParaRPr lang="fr-FR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fr-FR" dirty="0" smtClean="0">
                <a:solidFill>
                  <a:srgbClr val="000000"/>
                </a:solidFill>
              </a:rPr>
              <a:t>Flips the opinion </a:t>
            </a:r>
            <a:r>
              <a:rPr lang="fr-FR" dirty="0" err="1" smtClean="0">
                <a:solidFill>
                  <a:srgbClr val="000000"/>
                </a:solidFill>
              </a:rPr>
              <a:t>with</a:t>
            </a:r>
            <a:r>
              <a:rPr lang="fr-FR" dirty="0" smtClean="0">
                <a:solidFill>
                  <a:srgbClr val="000000"/>
                </a:solidFill>
              </a:rPr>
              <a:t> a </a:t>
            </a:r>
            <a:r>
              <a:rPr lang="fr-FR" dirty="0" err="1" smtClean="0">
                <a:solidFill>
                  <a:srgbClr val="000000"/>
                </a:solidFill>
              </a:rPr>
              <a:t>given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probability</a:t>
            </a:r>
            <a:endParaRPr lang="fr-FR" dirty="0">
              <a:solidFill>
                <a:srgbClr val="000000"/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100" y="4715907"/>
            <a:ext cx="1071563" cy="1235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0753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rgbClr val="000000"/>
                </a:solidFill>
              </a:rPr>
              <a:t>Obfuscation</a:t>
            </a:r>
            <a:endParaRPr lang="fr-FR" dirty="0">
              <a:solidFill>
                <a:srgbClr val="000000"/>
              </a:solidFill>
            </a:endParaRPr>
          </a:p>
        </p:txBody>
      </p:sp>
      <p:pic>
        <p:nvPicPr>
          <p:cNvPr id="7" name="Image 6" descr="acm2011-zoo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0" y="1807608"/>
            <a:ext cx="597573" cy="719693"/>
          </a:xfrm>
          <a:prstGeom prst="rect">
            <a:avLst/>
          </a:prstGeom>
        </p:spPr>
      </p:pic>
      <p:pic>
        <p:nvPicPr>
          <p:cNvPr id="8" name="Image 7" descr="1282569198_persona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00" y="2623964"/>
            <a:ext cx="1092200" cy="10922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057400" y="1841500"/>
            <a:ext cx="126207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News item</a:t>
            </a:r>
          </a:p>
          <a:p>
            <a:pPr algn="ctr"/>
            <a:r>
              <a:rPr lang="fr-FR" dirty="0" smtClean="0"/>
              <a:t> profile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177800" y="1866900"/>
            <a:ext cx="954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Private</a:t>
            </a:r>
            <a:endParaRPr lang="fr-FR" b="1" dirty="0" smtClean="0">
              <a:solidFill>
                <a:srgbClr val="FF0000"/>
              </a:solidFill>
            </a:endParaRPr>
          </a:p>
          <a:p>
            <a:r>
              <a:rPr lang="fr-FR" b="1" dirty="0" smtClean="0">
                <a:solidFill>
                  <a:srgbClr val="FF0000"/>
                </a:solidFill>
              </a:rPr>
              <a:t> profile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553200" y="4546600"/>
            <a:ext cx="15577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008000"/>
                </a:solidFill>
              </a:rPr>
              <a:t>User Profile </a:t>
            </a:r>
          </a:p>
          <a:p>
            <a:pPr algn="ctr"/>
            <a:r>
              <a:rPr lang="fr-FR" dirty="0" err="1" smtClean="0">
                <a:solidFill>
                  <a:srgbClr val="008000"/>
                </a:solidFill>
              </a:rPr>
              <a:t>exchanged</a:t>
            </a:r>
            <a:r>
              <a:rPr lang="fr-FR" dirty="0" smtClean="0">
                <a:solidFill>
                  <a:srgbClr val="008000"/>
                </a:solidFill>
              </a:rPr>
              <a:t> </a:t>
            </a:r>
          </a:p>
          <a:p>
            <a:pPr algn="ctr"/>
            <a:r>
              <a:rPr lang="fr-FR" dirty="0" err="1" smtClean="0">
                <a:solidFill>
                  <a:srgbClr val="008000"/>
                </a:solidFill>
              </a:rPr>
              <a:t>during</a:t>
            </a:r>
            <a:r>
              <a:rPr lang="fr-FR" dirty="0" smtClean="0">
                <a:solidFill>
                  <a:srgbClr val="008000"/>
                </a:solidFill>
              </a:rPr>
              <a:t> </a:t>
            </a:r>
            <a:r>
              <a:rPr lang="fr-FR" dirty="0" err="1" smtClean="0">
                <a:solidFill>
                  <a:srgbClr val="008000"/>
                </a:solidFill>
              </a:rPr>
              <a:t>gossip</a:t>
            </a:r>
            <a:endParaRPr lang="fr-FR" dirty="0">
              <a:solidFill>
                <a:srgbClr val="008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667500" y="1625600"/>
            <a:ext cx="1454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008000"/>
                </a:solidFill>
              </a:rPr>
              <a:t>Obfuscated</a:t>
            </a:r>
            <a:endParaRPr lang="fr-FR" b="1" dirty="0" smtClean="0">
              <a:solidFill>
                <a:srgbClr val="008000"/>
              </a:solidFill>
            </a:endParaRPr>
          </a:p>
          <a:p>
            <a:r>
              <a:rPr lang="fr-FR" b="1" dirty="0" smtClean="0">
                <a:solidFill>
                  <a:srgbClr val="008000"/>
                </a:solidFill>
              </a:rPr>
              <a:t> profile</a:t>
            </a:r>
            <a:endParaRPr lang="fr-FR" b="1" dirty="0">
              <a:solidFill>
                <a:srgbClr val="008000"/>
              </a:solidFill>
            </a:endParaRPr>
          </a:p>
        </p:txBody>
      </p:sp>
      <p:pic>
        <p:nvPicPr>
          <p:cNvPr id="16" name="Image 15" descr="1282569198_persona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1500" y="2611264"/>
            <a:ext cx="1092200" cy="1092200"/>
          </a:xfrm>
          <a:prstGeom prst="rect">
            <a:avLst/>
          </a:prstGeom>
        </p:spPr>
      </p:pic>
      <p:cxnSp>
        <p:nvCxnSpPr>
          <p:cNvPr id="4" name="Connecteur droit avec flèche 3"/>
          <p:cNvCxnSpPr/>
          <p:nvPr/>
        </p:nvCxnSpPr>
        <p:spPr>
          <a:xfrm flipV="1">
            <a:off x="1206500" y="3136900"/>
            <a:ext cx="2311400" cy="127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V="1">
            <a:off x="5384800" y="3111500"/>
            <a:ext cx="1092200" cy="127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1943100" y="2667000"/>
            <a:ext cx="903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8000"/>
                </a:solidFill>
              </a:rPr>
              <a:t>I </a:t>
            </a:r>
            <a:r>
              <a:rPr lang="fr-FR" b="1" dirty="0" err="1" smtClean="0">
                <a:solidFill>
                  <a:srgbClr val="008000"/>
                </a:solidFill>
              </a:rPr>
              <a:t>like</a:t>
            </a:r>
            <a:r>
              <a:rPr lang="fr-FR" b="1" dirty="0" smtClean="0">
                <a:solidFill>
                  <a:srgbClr val="008000"/>
                </a:solidFill>
              </a:rPr>
              <a:t> </a:t>
            </a:r>
            <a:r>
              <a:rPr lang="fr-FR" b="1" dirty="0" err="1" smtClean="0">
                <a:solidFill>
                  <a:srgbClr val="008000"/>
                </a:solidFill>
              </a:rPr>
              <a:t>it</a:t>
            </a:r>
            <a:endParaRPr lang="fr-FR" b="1" dirty="0">
              <a:solidFill>
                <a:srgbClr val="0080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771900" y="3416300"/>
            <a:ext cx="117224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Compact</a:t>
            </a:r>
          </a:p>
          <a:p>
            <a:r>
              <a:rPr lang="fr-FR" b="1" dirty="0" smtClean="0">
                <a:solidFill>
                  <a:srgbClr val="FF0000"/>
                </a:solidFill>
              </a:rPr>
              <a:t> profile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3784600" y="2273300"/>
            <a:ext cx="954145" cy="646331"/>
          </a:xfrm>
          <a:prstGeom prst="rect">
            <a:avLst/>
          </a:prstGeom>
          <a:solidFill>
            <a:schemeClr val="bg1"/>
          </a:solidFill>
          <a:ln>
            <a:solidFill>
              <a:srgbClr val="E1001A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Filter</a:t>
            </a:r>
            <a:endParaRPr lang="fr-FR" b="1" dirty="0" smtClean="0">
              <a:solidFill>
                <a:srgbClr val="FF0000"/>
              </a:solidFill>
            </a:endParaRPr>
          </a:p>
          <a:p>
            <a:r>
              <a:rPr lang="fr-FR" b="1" dirty="0" smtClean="0">
                <a:solidFill>
                  <a:srgbClr val="FF0000"/>
                </a:solidFill>
              </a:rPr>
              <a:t> profile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5168900" y="2946400"/>
            <a:ext cx="393700" cy="3429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+</a:t>
            </a:r>
            <a:endParaRPr lang="fr-FR" dirty="0"/>
          </a:p>
        </p:txBody>
      </p:sp>
      <p:cxnSp>
        <p:nvCxnSpPr>
          <p:cNvPr id="9" name="Connecteur en angle 8"/>
          <p:cNvCxnSpPr>
            <a:stCxn id="23" idx="3"/>
            <a:endCxn id="5" idx="0"/>
          </p:cNvCxnSpPr>
          <p:nvPr/>
        </p:nvCxnSpPr>
        <p:spPr>
          <a:xfrm>
            <a:off x="4738745" y="2596466"/>
            <a:ext cx="627005" cy="349934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en angle 24"/>
          <p:cNvCxnSpPr>
            <a:stCxn id="22" idx="3"/>
            <a:endCxn id="5" idx="4"/>
          </p:cNvCxnSpPr>
          <p:nvPr/>
        </p:nvCxnSpPr>
        <p:spPr>
          <a:xfrm flipV="1">
            <a:off x="4944141" y="3289300"/>
            <a:ext cx="421609" cy="450166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>
            <a:off x="2374900" y="3429000"/>
            <a:ext cx="12700" cy="2273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>
            <a:stCxn id="22" idx="1"/>
          </p:cNvCxnSpPr>
          <p:nvPr/>
        </p:nvCxnSpPr>
        <p:spPr>
          <a:xfrm flipH="1">
            <a:off x="2362200" y="3739466"/>
            <a:ext cx="1409700" cy="197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Ellipse 34"/>
          <p:cNvSpPr/>
          <p:nvPr/>
        </p:nvSpPr>
        <p:spPr>
          <a:xfrm>
            <a:off x="2222500" y="3606800"/>
            <a:ext cx="393700" cy="3429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+</a:t>
            </a:r>
            <a:endParaRPr lang="fr-FR" dirty="0"/>
          </a:p>
        </p:txBody>
      </p:sp>
      <p:sp>
        <p:nvSpPr>
          <p:cNvPr id="37" name="ZoneTexte 36"/>
          <p:cNvSpPr txBox="1"/>
          <p:nvPr/>
        </p:nvSpPr>
        <p:spPr>
          <a:xfrm>
            <a:off x="1727200" y="5664200"/>
            <a:ext cx="126207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News item</a:t>
            </a:r>
          </a:p>
          <a:p>
            <a:pPr algn="ctr"/>
            <a:r>
              <a:rPr lang="fr-FR" dirty="0" smtClean="0"/>
              <a:t> profile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506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Impact of obfuscation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533900" y="6286500"/>
            <a:ext cx="127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/>
              <a:t>Fanout</a:t>
            </a:r>
            <a:endParaRPr lang="fr-FR" sz="2400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/>
          <a:srcRect t="10308" b="10308"/>
          <a:stretch>
            <a:fillRect/>
          </a:stretch>
        </p:blipFill>
        <p:spPr>
          <a:xfrm>
            <a:off x="841375" y="1714500"/>
            <a:ext cx="7540625" cy="4397375"/>
          </a:xfrm>
        </p:spPr>
      </p:pic>
      <p:sp>
        <p:nvSpPr>
          <p:cNvPr id="7" name="ZoneTexte 6"/>
          <p:cNvSpPr txBox="1"/>
          <p:nvPr/>
        </p:nvSpPr>
        <p:spPr>
          <a:xfrm>
            <a:off x="2628900" y="1511300"/>
            <a:ext cx="4031141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fr-FR" sz="2400" dirty="0" err="1" smtClean="0"/>
              <a:t>Privacy-unaware</a:t>
            </a:r>
            <a:r>
              <a:rPr lang="fr-FR" sz="2400" dirty="0" smtClean="0"/>
              <a:t> </a:t>
            </a:r>
            <a:r>
              <a:rPr lang="fr-FR" sz="2400" dirty="0" err="1" smtClean="0"/>
              <a:t>WhatsUp</a:t>
            </a:r>
            <a:endParaRPr lang="fr-FR" sz="2400" dirty="0" smtClean="0"/>
          </a:p>
          <a:p>
            <a:pPr algn="r"/>
            <a:r>
              <a:rPr lang="fr-FR" sz="2400" dirty="0" err="1" smtClean="0"/>
              <a:t>WhatsUp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239063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 smtClean="0"/>
              <a:t>HyRec</a:t>
            </a:r>
            <a:r>
              <a:rPr lang="fr-FR" dirty="0" smtClean="0"/>
              <a:t>: a </a:t>
            </a:r>
            <a:r>
              <a:rPr lang="fr-FR" dirty="0" err="1" smtClean="0"/>
              <a:t>Hybrid</a:t>
            </a:r>
            <a:r>
              <a:rPr lang="fr-FR" dirty="0" smtClean="0"/>
              <a:t> </a:t>
            </a:r>
            <a:r>
              <a:rPr lang="fr-FR" dirty="0" err="1"/>
              <a:t>R</a:t>
            </a:r>
            <a:r>
              <a:rPr lang="fr-FR" dirty="0" err="1" smtClean="0"/>
              <a:t>ecommender</a:t>
            </a:r>
            <a:r>
              <a:rPr lang="fr-FR" dirty="0" smtClean="0"/>
              <a:t> System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1383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100"/>
            <a:ext cx="9144000" cy="225564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" y="3365500"/>
            <a:ext cx="9144000" cy="2567927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 bwMode="gray">
          <a:xfrm>
            <a:off x="1019175" y="2481263"/>
            <a:ext cx="7540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dirty="0" smtClean="0">
                <a:solidFill>
                  <a:srgbClr val="FF0000"/>
                </a:solidFill>
              </a:rPr>
              <a:t>    </a:t>
            </a:r>
            <a:r>
              <a:rPr lang="fr-FR" dirty="0" err="1" smtClean="0">
                <a:solidFill>
                  <a:srgbClr val="FF0000"/>
                </a:solidFill>
              </a:rPr>
              <a:t>Taking</a:t>
            </a:r>
            <a:r>
              <a:rPr lang="fr-FR" dirty="0" smtClean="0">
                <a:solidFill>
                  <a:srgbClr val="FF0000"/>
                </a:solidFill>
              </a:rPr>
              <a:t> the best of </a:t>
            </a:r>
            <a:r>
              <a:rPr lang="fr-FR" dirty="0" err="1" smtClean="0">
                <a:solidFill>
                  <a:srgbClr val="FF0000"/>
                </a:solidFill>
              </a:rPr>
              <a:t>both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worlds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818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4500" y="350838"/>
            <a:ext cx="8445501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Need for personalization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1801" y="1473200"/>
            <a:ext cx="8102600" cy="4083050"/>
          </a:xfrm>
        </p:spPr>
        <p:txBody>
          <a:bodyPr/>
          <a:lstStyle/>
          <a:p>
            <a:endParaRPr lang="en-US" sz="2000" dirty="0" smtClean="0">
              <a:solidFill>
                <a:srgbClr val="000000"/>
              </a:solidFill>
              <a:cs typeface="Calibri"/>
            </a:endParaRPr>
          </a:p>
          <a:p>
            <a:endParaRPr lang="en-US" sz="2000" dirty="0" smtClean="0">
              <a:solidFill>
                <a:srgbClr val="000000"/>
              </a:solidFill>
              <a:cs typeface="Calibri"/>
            </a:endParaRPr>
          </a:p>
          <a:p>
            <a:endParaRPr lang="en-US" sz="2000" dirty="0" smtClean="0">
              <a:solidFill>
                <a:srgbClr val="000000"/>
              </a:solidFill>
              <a:cs typeface="Calibri"/>
            </a:endParaRPr>
          </a:p>
          <a:p>
            <a:endParaRPr lang="en-US" sz="2000" dirty="0">
              <a:solidFill>
                <a:srgbClr val="000000"/>
              </a:solidFill>
              <a:cs typeface="Calibri"/>
            </a:endParaRPr>
          </a:p>
          <a:p>
            <a:endParaRPr lang="en-US" sz="2000" dirty="0" smtClean="0">
              <a:solidFill>
                <a:srgbClr val="000000"/>
              </a:solidFill>
              <a:cs typeface="Calibri"/>
            </a:endParaRPr>
          </a:p>
          <a:p>
            <a:endParaRPr lang="en-US" sz="2000" dirty="0" smtClean="0">
              <a:solidFill>
                <a:srgbClr val="000000"/>
              </a:solidFill>
              <a:cs typeface="Calibri"/>
            </a:endParaRPr>
          </a:p>
          <a:p>
            <a:endParaRPr lang="en-US" sz="2000" dirty="0" smtClean="0">
              <a:solidFill>
                <a:srgbClr val="000000"/>
              </a:solidFill>
              <a:cs typeface="Calibri"/>
            </a:endParaRPr>
          </a:p>
          <a:p>
            <a:endParaRPr lang="en-US" sz="2000" dirty="0">
              <a:solidFill>
                <a:srgbClr val="000000"/>
              </a:solidFill>
              <a:cs typeface="Calibri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0" y="2336352"/>
            <a:ext cx="2356600" cy="1666189"/>
          </a:xfrm>
          <a:prstGeom prst="rect">
            <a:avLst/>
          </a:prstGeom>
        </p:spPr>
      </p:pic>
      <p:pic>
        <p:nvPicPr>
          <p:cNvPr id="5" name="Picture 18" descr="503165914_a680a56c77_z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8499" y="1504969"/>
            <a:ext cx="2144548" cy="807557"/>
          </a:xfrm>
          <a:prstGeom prst="rect">
            <a:avLst/>
          </a:prstGeom>
        </p:spPr>
      </p:pic>
      <p:pic>
        <p:nvPicPr>
          <p:cNvPr id="6" name="Image 5" descr="digg-logo-heart-l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5216" y="2362199"/>
            <a:ext cx="1610784" cy="1260613"/>
          </a:xfrm>
          <a:prstGeom prst="rect">
            <a:avLst/>
          </a:prstGeom>
        </p:spPr>
      </p:pic>
      <p:pic>
        <p:nvPicPr>
          <p:cNvPr id="7" name="Picture 17" descr="Twitter-Log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2624" y="1562100"/>
            <a:ext cx="2247379" cy="998835"/>
          </a:xfrm>
          <a:prstGeom prst="rect">
            <a:avLst/>
          </a:prstGeom>
        </p:spPr>
      </p:pic>
      <p:pic>
        <p:nvPicPr>
          <p:cNvPr id="9" name="Espace réservé du contenu 24"/>
          <p:cNvPicPr>
            <a:picLocks noChangeAspect="1"/>
          </p:cNvPicPr>
          <p:nvPr/>
        </p:nvPicPr>
        <p:blipFill>
          <a:blip r:embed="rId7"/>
          <a:srcRect t="22351" b="22351"/>
          <a:stretch>
            <a:fillRect/>
          </a:stretch>
        </p:blipFill>
        <p:spPr bwMode="auto">
          <a:xfrm>
            <a:off x="378460" y="1181100"/>
            <a:ext cx="8397240" cy="3679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054100" y="5403334"/>
            <a:ext cx="7226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    KNN-based user</a:t>
            </a:r>
            <a:r>
              <a:rPr lang="en-GB" sz="2400" b="1" dirty="0">
                <a:solidFill>
                  <a:srgbClr val="FF0000"/>
                </a:solidFill>
              </a:rPr>
              <a:t>-centric collaborative filtering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519948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tx1"/>
                </a:solidFill>
              </a:rPr>
              <a:t>HyRec</a:t>
            </a:r>
            <a:r>
              <a:rPr lang="fr-FR" dirty="0" smtClean="0">
                <a:solidFill>
                  <a:schemeClr val="tx1"/>
                </a:solidFill>
              </a:rPr>
              <a:t>: </a:t>
            </a:r>
            <a:r>
              <a:rPr lang="fr-FR" dirty="0" err="1" smtClean="0">
                <a:solidFill>
                  <a:schemeClr val="tx1"/>
                </a:solidFill>
              </a:rPr>
              <a:t>Hybrid</a:t>
            </a:r>
            <a:r>
              <a:rPr lang="fr-FR" dirty="0" smtClean="0">
                <a:solidFill>
                  <a:schemeClr val="tx1"/>
                </a:solidFill>
              </a:rPr>
              <a:t> architecture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2400"/>
            <a:ext cx="9144000" cy="2792581"/>
          </a:xfrm>
          <a:prstGeom prst="rect">
            <a:avLst/>
          </a:prstGeom>
        </p:spPr>
      </p:pic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266700" y="4241799"/>
            <a:ext cx="9220199" cy="1590675"/>
          </a:xfrm>
        </p:spPr>
        <p:txBody>
          <a:bodyPr/>
          <a:lstStyle/>
          <a:p>
            <a:r>
              <a:rPr lang="fr-FR" sz="2000" dirty="0" smtClean="0">
                <a:solidFill>
                  <a:schemeClr val="tx1"/>
                </a:solidFill>
              </a:rPr>
              <a:t>Candidate set (k) :  k </a:t>
            </a:r>
            <a:r>
              <a:rPr lang="fr-FR" sz="2000" dirty="0" err="1" smtClean="0">
                <a:solidFill>
                  <a:schemeClr val="tx1"/>
                </a:solidFill>
              </a:rPr>
              <a:t>neighbors</a:t>
            </a:r>
            <a:r>
              <a:rPr lang="fr-FR" sz="2000" dirty="0" smtClean="0">
                <a:solidFill>
                  <a:schemeClr val="tx1"/>
                </a:solidFill>
              </a:rPr>
              <a:t> and </a:t>
            </a:r>
            <a:r>
              <a:rPr lang="fr-FR" sz="2000" dirty="0" err="1" smtClean="0">
                <a:solidFill>
                  <a:schemeClr val="tx1"/>
                </a:solidFill>
              </a:rPr>
              <a:t>their</a:t>
            </a:r>
            <a:r>
              <a:rPr lang="fr-FR" sz="2000" dirty="0" smtClean="0">
                <a:solidFill>
                  <a:schemeClr val="tx1"/>
                </a:solidFill>
              </a:rPr>
              <a:t> k </a:t>
            </a:r>
            <a:r>
              <a:rPr lang="fr-FR" sz="2000" dirty="0" err="1" smtClean="0">
                <a:solidFill>
                  <a:schemeClr val="tx1"/>
                </a:solidFill>
              </a:rPr>
              <a:t>neighbors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smtClean="0">
                <a:solidFill>
                  <a:schemeClr val="tx1"/>
                </a:solidFill>
              </a:rPr>
              <a:t>+ k </a:t>
            </a:r>
            <a:r>
              <a:rPr lang="fr-FR" sz="2000" dirty="0" err="1" smtClean="0">
                <a:solidFill>
                  <a:schemeClr val="tx1"/>
                </a:solidFill>
              </a:rPr>
              <a:t>random</a:t>
            </a:r>
            <a:r>
              <a:rPr lang="fr-FR" sz="2000" dirty="0" smtClean="0">
                <a:solidFill>
                  <a:schemeClr val="tx1"/>
                </a:solidFill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</a:rPr>
              <a:t>nodes</a:t>
            </a:r>
            <a:endParaRPr lang="fr-FR" sz="2000" dirty="0" smtClean="0">
              <a:solidFill>
                <a:schemeClr val="tx1"/>
              </a:solidFill>
            </a:endParaRPr>
          </a:p>
          <a:p>
            <a:r>
              <a:rPr lang="fr-FR" sz="2000" dirty="0" smtClean="0">
                <a:solidFill>
                  <a:schemeClr val="tx1"/>
                </a:solidFill>
              </a:rPr>
              <a:t>Online KNN </a:t>
            </a:r>
            <a:r>
              <a:rPr lang="fr-FR" sz="2000" dirty="0" err="1" smtClean="0">
                <a:solidFill>
                  <a:schemeClr val="tx1"/>
                </a:solidFill>
              </a:rPr>
              <a:t>selection</a:t>
            </a:r>
            <a:endParaRPr lang="fr-FR" sz="2000" dirty="0" smtClean="0">
              <a:solidFill>
                <a:schemeClr val="tx1"/>
              </a:solidFill>
            </a:endParaRPr>
          </a:p>
          <a:p>
            <a:r>
              <a:rPr lang="fr-FR" sz="2000" dirty="0" smtClean="0">
                <a:solidFill>
                  <a:schemeClr val="tx1"/>
                </a:solidFill>
              </a:rPr>
              <a:t>No data </a:t>
            </a:r>
            <a:r>
              <a:rPr lang="fr-FR" sz="2000" dirty="0" err="1" smtClean="0">
                <a:solidFill>
                  <a:schemeClr val="tx1"/>
                </a:solidFill>
              </a:rPr>
              <a:t>stored</a:t>
            </a:r>
            <a:r>
              <a:rPr lang="fr-FR" sz="2000" dirty="0" smtClean="0">
                <a:solidFill>
                  <a:schemeClr val="tx1"/>
                </a:solidFill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</a:rPr>
              <a:t>at</a:t>
            </a:r>
            <a:r>
              <a:rPr lang="fr-FR" sz="2000" dirty="0" smtClean="0">
                <a:solidFill>
                  <a:schemeClr val="tx1"/>
                </a:solidFill>
              </a:rPr>
              <a:t> the client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750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Experiments</a:t>
            </a:r>
            <a:endParaRPr lang="fr-FR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2290839"/>
              </p:ext>
            </p:extLst>
          </p:nvPr>
        </p:nvGraphicFramePr>
        <p:xfrm>
          <a:off x="241299" y="2428875"/>
          <a:ext cx="8585200" cy="1896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6300"/>
                <a:gridCol w="2146300"/>
                <a:gridCol w="2146300"/>
                <a:gridCol w="2146300"/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Dataset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Users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Items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Ratings</a:t>
                      </a:r>
                      <a:endParaRPr lang="fr-FR" dirty="0"/>
                    </a:p>
                  </a:txBody>
                  <a:tcPr/>
                </a:tc>
              </a:tr>
              <a:tr h="413385">
                <a:tc>
                  <a:txBody>
                    <a:bodyPr/>
                    <a:lstStyle/>
                    <a:p>
                      <a:r>
                        <a:rPr lang="fr-FR" dirty="0" smtClean="0"/>
                        <a:t>MovieLens1 (ML1)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943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1700 </a:t>
                      </a:r>
                      <a:r>
                        <a:rPr lang="fr-FR" dirty="0" err="1" smtClean="0"/>
                        <a:t>movies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100,000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MovieLens2 (ML2)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6,040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4000 </a:t>
                      </a:r>
                      <a:r>
                        <a:rPr lang="fr-FR" dirty="0" err="1" smtClean="0"/>
                        <a:t>movies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1,000,000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MovieLens3</a:t>
                      </a:r>
                      <a:r>
                        <a:rPr lang="fr-FR" baseline="0" dirty="0" smtClean="0"/>
                        <a:t> (ML3)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69,878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10,000 </a:t>
                      </a:r>
                      <a:r>
                        <a:rPr lang="fr-FR" dirty="0" err="1" smtClean="0"/>
                        <a:t>movies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10,000,000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Digg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59,167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7724</a:t>
                      </a:r>
                      <a:r>
                        <a:rPr lang="fr-FR" baseline="0" dirty="0" smtClean="0"/>
                        <a:t> items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782,807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Espace réservé du contenu 6"/>
          <p:cNvSpPr txBox="1">
            <a:spLocks/>
          </p:cNvSpPr>
          <p:nvPr/>
        </p:nvSpPr>
        <p:spPr bwMode="gray">
          <a:xfrm>
            <a:off x="266700" y="4241799"/>
            <a:ext cx="9220199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200025" rtl="0" fontAlgn="base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588" algn="l" defTabSz="200025" rtl="0" fontAlgn="base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defRPr sz="2200">
                <a:solidFill>
                  <a:schemeClr val="tx2"/>
                </a:solidFill>
                <a:latin typeface="+mn-lt"/>
                <a:cs typeface="+mn-cs"/>
              </a:defRPr>
            </a:lvl2pPr>
            <a:lvl3pPr marL="3175" algn="l" defTabSz="200025" rtl="0" fontAlgn="base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2200">
                <a:solidFill>
                  <a:schemeClr val="tx2"/>
                </a:solidFill>
                <a:latin typeface="+mn-lt"/>
                <a:cs typeface="+mn-cs"/>
              </a:defRPr>
            </a:lvl3pPr>
            <a:lvl4pPr marL="4763" algn="l" defTabSz="200025" rtl="0" fontAlgn="base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+mn-lt"/>
                <a:cs typeface="+mn-cs"/>
              </a:defRPr>
            </a:lvl4pPr>
            <a:lvl5pPr marL="6350" algn="l" defTabSz="200025" rtl="0" fontAlgn="base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+mn-lt"/>
                <a:cs typeface="+mn-cs"/>
              </a:defRPr>
            </a:lvl5pPr>
            <a:lvl6pPr marL="463550" algn="l" defTabSz="200025" rtl="0" fontAlgn="base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+mn-lt"/>
                <a:cs typeface="+mn-cs"/>
              </a:defRPr>
            </a:lvl6pPr>
            <a:lvl7pPr marL="920750" algn="l" defTabSz="200025" rtl="0" fontAlgn="base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+mn-lt"/>
                <a:cs typeface="+mn-cs"/>
              </a:defRPr>
            </a:lvl7pPr>
            <a:lvl8pPr marL="1377950" algn="l" defTabSz="200025" rtl="0" fontAlgn="base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+mn-lt"/>
                <a:cs typeface="+mn-cs"/>
              </a:defRPr>
            </a:lvl8pPr>
            <a:lvl9pPr marL="1835150" algn="l" defTabSz="200025" rtl="0" fontAlgn="base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+mn-lt"/>
                <a:cs typeface="+mn-cs"/>
              </a:defRPr>
            </a:lvl9pPr>
          </a:lstStyle>
          <a:p>
            <a:endParaRPr lang="fr-FR" sz="2000" dirty="0" smtClean="0">
              <a:solidFill>
                <a:schemeClr val="tx1"/>
              </a:solidFill>
            </a:endParaRPr>
          </a:p>
          <a:p>
            <a:r>
              <a:rPr lang="fr-FR" sz="2000" dirty="0" smtClean="0">
                <a:solidFill>
                  <a:schemeClr val="tx1"/>
                </a:solidFill>
              </a:rPr>
              <a:t>k= 10, offline KNN </a:t>
            </a:r>
            <a:r>
              <a:rPr lang="fr-FR" sz="2000" dirty="0" err="1" smtClean="0">
                <a:solidFill>
                  <a:schemeClr val="tx1"/>
                </a:solidFill>
              </a:rPr>
              <a:t>selection</a:t>
            </a:r>
            <a:r>
              <a:rPr lang="fr-FR" sz="2000" dirty="0" smtClean="0">
                <a:solidFill>
                  <a:schemeClr val="tx1"/>
                </a:solidFill>
              </a:rPr>
              <a:t> for </a:t>
            </a:r>
            <a:r>
              <a:rPr lang="fr-FR" sz="2000" dirty="0" err="1" smtClean="0">
                <a:solidFill>
                  <a:schemeClr val="tx1"/>
                </a:solidFill>
              </a:rPr>
              <a:t>centralized</a:t>
            </a:r>
            <a:endParaRPr lang="fr-FR" sz="2000" dirty="0" smtClean="0">
              <a:solidFill>
                <a:schemeClr val="tx1"/>
              </a:solidFill>
            </a:endParaRPr>
          </a:p>
          <a:p>
            <a:endParaRPr lang="fr-FR" sz="2000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4855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rgbClr val="000000"/>
                </a:solidFill>
              </a:rPr>
              <a:t>Quality</a:t>
            </a:r>
            <a:r>
              <a:rPr lang="fr-FR" dirty="0" smtClean="0">
                <a:solidFill>
                  <a:srgbClr val="000000"/>
                </a:solidFill>
              </a:rPr>
              <a:t> of the </a:t>
            </a:r>
            <a:r>
              <a:rPr lang="fr-FR" dirty="0" err="1" smtClean="0">
                <a:solidFill>
                  <a:srgbClr val="000000"/>
                </a:solidFill>
              </a:rPr>
              <a:t>recommendation</a:t>
            </a:r>
            <a:r>
              <a:rPr lang="fr-FR" dirty="0" smtClean="0">
                <a:solidFill>
                  <a:srgbClr val="000000"/>
                </a:solidFill>
              </a:rPr>
              <a:t> (</a:t>
            </a:r>
            <a:r>
              <a:rPr lang="fr-FR" dirty="0" err="1" smtClean="0">
                <a:solidFill>
                  <a:srgbClr val="000000"/>
                </a:solidFill>
              </a:rPr>
              <a:t>MovieLens</a:t>
            </a:r>
            <a:r>
              <a:rPr lang="fr-FR" dirty="0" smtClean="0">
                <a:solidFill>
                  <a:srgbClr val="000000"/>
                </a:solidFill>
              </a:rPr>
              <a:t>)</a:t>
            </a:r>
            <a:endParaRPr lang="fr-FR" dirty="0">
              <a:solidFill>
                <a:srgbClr val="0000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62098"/>
            <a:ext cx="7099300" cy="491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15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Cost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181099"/>
            <a:ext cx="7683500" cy="541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82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rgbClr val="000000"/>
                </a:solidFill>
              </a:rPr>
              <a:t>HyRec</a:t>
            </a:r>
            <a:r>
              <a:rPr lang="fr-FR" dirty="0" smtClean="0">
                <a:solidFill>
                  <a:srgbClr val="000000"/>
                </a:solidFill>
              </a:rPr>
              <a:t> versus the client </a:t>
            </a:r>
            <a:r>
              <a:rPr lang="fr-FR" dirty="0" err="1" smtClean="0">
                <a:solidFill>
                  <a:srgbClr val="000000"/>
                </a:solidFill>
              </a:rPr>
              <a:t>load</a:t>
            </a:r>
            <a:endParaRPr lang="fr-FR" dirty="0">
              <a:solidFill>
                <a:srgbClr val="0000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00" y="2082800"/>
            <a:ext cx="4780173" cy="29464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800" y="2197099"/>
            <a:ext cx="3822700" cy="273323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358900" y="5245100"/>
            <a:ext cx="1890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Impact of </a:t>
            </a:r>
            <a:r>
              <a:rPr lang="fr-FR" dirty="0" err="1" smtClean="0"/>
              <a:t>HyRec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499100" y="5245100"/>
            <a:ext cx="2622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Impact of the client </a:t>
            </a:r>
            <a:r>
              <a:rPr lang="fr-FR" dirty="0" err="1" smtClean="0"/>
              <a:t>load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2263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1" y="500063"/>
            <a:ext cx="8674100" cy="1143000"/>
          </a:xfrm>
        </p:spPr>
        <p:txBody>
          <a:bodyPr/>
          <a:lstStyle/>
          <a:p>
            <a:r>
              <a:rPr lang="fr-FR" dirty="0" err="1" smtClean="0">
                <a:solidFill>
                  <a:srgbClr val="000000"/>
                </a:solidFill>
              </a:rPr>
              <a:t>HyRec</a:t>
            </a:r>
            <a:r>
              <a:rPr lang="fr-FR" dirty="0" smtClean="0">
                <a:solidFill>
                  <a:srgbClr val="000000"/>
                </a:solidFill>
              </a:rPr>
              <a:t> versus a </a:t>
            </a:r>
            <a:r>
              <a:rPr lang="fr-FR" dirty="0" err="1" smtClean="0">
                <a:solidFill>
                  <a:srgbClr val="000000"/>
                </a:solidFill>
              </a:rPr>
              <a:t>centralized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recommender</a:t>
            </a:r>
            <a:endParaRPr lang="fr-FR" dirty="0">
              <a:solidFill>
                <a:srgbClr val="000000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707" y="2260601"/>
            <a:ext cx="5521282" cy="34798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064" y="2527300"/>
            <a:ext cx="4693902" cy="31369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5600700" y="5791200"/>
            <a:ext cx="3032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Impact of the </a:t>
            </a:r>
            <a:r>
              <a:rPr lang="fr-FR" dirty="0" err="1" smtClean="0"/>
              <a:t>request</a:t>
            </a:r>
            <a:r>
              <a:rPr lang="fr-FR" dirty="0" smtClean="0"/>
              <a:t> stress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977900" y="5803900"/>
            <a:ext cx="2686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Impact of the profile size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0160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00"/>
                </a:solidFill>
              </a:rPr>
              <a:t>To </a:t>
            </a:r>
            <a:r>
              <a:rPr lang="fr-FR" dirty="0" err="1" smtClean="0">
                <a:solidFill>
                  <a:srgbClr val="000000"/>
                </a:solidFill>
              </a:rPr>
              <a:t>take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away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0375" y="2705099"/>
            <a:ext cx="8302625" cy="2771775"/>
          </a:xfrm>
        </p:spPr>
        <p:txBody>
          <a:bodyPr/>
          <a:lstStyle/>
          <a:p>
            <a:r>
              <a:rPr lang="fr-FR" dirty="0" err="1" smtClean="0">
                <a:solidFill>
                  <a:schemeClr val="tx1"/>
                </a:solidFill>
              </a:rPr>
              <a:t>Personalization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is</a:t>
            </a:r>
            <a:r>
              <a:rPr lang="fr-FR" dirty="0" smtClean="0">
                <a:solidFill>
                  <a:schemeClr val="tx1"/>
                </a:solidFill>
              </a:rPr>
              <a:t> crucial </a:t>
            </a:r>
            <a:r>
              <a:rPr lang="fr-FR" dirty="0" smtClean="0">
                <a:solidFill>
                  <a:schemeClr val="tx1"/>
                </a:solidFill>
              </a:rPr>
              <a:t>(and </a:t>
            </a:r>
            <a:r>
              <a:rPr lang="fr-FR" dirty="0" err="1" smtClean="0">
                <a:solidFill>
                  <a:schemeClr val="tx1"/>
                </a:solidFill>
              </a:rPr>
              <a:t>still</a:t>
            </a:r>
            <a:r>
              <a:rPr lang="fr-FR" dirty="0" smtClean="0">
                <a:solidFill>
                  <a:schemeClr val="tx1"/>
                </a:solidFill>
              </a:rPr>
              <a:t> in </a:t>
            </a:r>
            <a:r>
              <a:rPr lang="fr-FR" dirty="0" err="1" smtClean="0">
                <a:solidFill>
                  <a:schemeClr val="tx1"/>
                </a:solidFill>
              </a:rPr>
              <a:t>its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infancy</a:t>
            </a:r>
            <a:r>
              <a:rPr lang="fr-FR" dirty="0" smtClean="0">
                <a:solidFill>
                  <a:schemeClr val="tx1"/>
                </a:solidFill>
              </a:rPr>
              <a:t>)</a:t>
            </a:r>
          </a:p>
          <a:p>
            <a:endParaRPr lang="fr-FR" dirty="0" smtClean="0">
              <a:solidFill>
                <a:schemeClr val="tx1"/>
              </a:solidFill>
            </a:endParaRPr>
          </a:p>
          <a:p>
            <a:r>
              <a:rPr lang="fr-FR" dirty="0" err="1" smtClean="0">
                <a:solidFill>
                  <a:schemeClr val="tx1"/>
                </a:solidFill>
              </a:rPr>
              <a:t>Distributed</a:t>
            </a:r>
            <a:r>
              <a:rPr lang="fr-FR" dirty="0" smtClean="0">
                <a:solidFill>
                  <a:schemeClr val="tx1"/>
                </a:solidFill>
              </a:rPr>
              <a:t> solutions </a:t>
            </a:r>
            <a:r>
              <a:rPr lang="fr-FR" dirty="0" smtClean="0">
                <a:solidFill>
                  <a:schemeClr val="tx1"/>
                </a:solidFill>
              </a:rPr>
              <a:t>attractive for </a:t>
            </a:r>
            <a:r>
              <a:rPr lang="fr-FR" dirty="0" err="1" smtClean="0">
                <a:solidFill>
                  <a:schemeClr val="tx1"/>
                </a:solidFill>
              </a:rPr>
              <a:t>privacy</a:t>
            </a:r>
            <a:r>
              <a:rPr lang="fr-FR" dirty="0" smtClean="0">
                <a:solidFill>
                  <a:schemeClr val="tx1"/>
                </a:solidFill>
              </a:rPr>
              <a:t> and </a:t>
            </a:r>
            <a:r>
              <a:rPr lang="fr-FR" dirty="0" err="1" smtClean="0">
                <a:solidFill>
                  <a:schemeClr val="tx1"/>
                </a:solidFill>
              </a:rPr>
              <a:t>scalability</a:t>
            </a:r>
            <a:r>
              <a:rPr lang="fr-FR" dirty="0" smtClean="0">
                <a:solidFill>
                  <a:schemeClr val="tx1"/>
                </a:solidFill>
              </a:rPr>
              <a:t>   </a:t>
            </a:r>
            <a:endParaRPr lang="fr-FR" dirty="0" smtClean="0">
              <a:solidFill>
                <a:schemeClr val="tx1"/>
              </a:solidFill>
            </a:endParaRPr>
          </a:p>
          <a:p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smtClean="0">
                <a:solidFill>
                  <a:schemeClr val="tx1"/>
                </a:solidFill>
              </a:rPr>
              <a:t>                      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737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re 1"/>
          <p:cNvSpPr>
            <a:spLocks noGrp="1"/>
          </p:cNvSpPr>
          <p:nvPr>
            <p:ph type="ctrTitle"/>
          </p:nvPr>
        </p:nvSpPr>
        <p:spPr>
          <a:xfrm>
            <a:off x="3775075" y="538163"/>
            <a:ext cx="7626350" cy="1976437"/>
          </a:xfrm>
        </p:spPr>
        <p:txBody>
          <a:bodyPr/>
          <a:lstStyle/>
          <a:p>
            <a:r>
              <a:rPr lang="en-GB" dirty="0" smtClean="0">
                <a:solidFill>
                  <a:srgbClr val="000000"/>
                </a:solidFill>
              </a:rPr>
              <a:t>Thank </a:t>
            </a:r>
            <a:r>
              <a:rPr lang="en-GB" dirty="0" smtClean="0">
                <a:solidFill>
                  <a:srgbClr val="000000"/>
                </a:solidFill>
              </a:rPr>
              <a:t>you</a:t>
            </a:r>
            <a:br>
              <a:rPr lang="en-GB" dirty="0" smtClean="0">
                <a:solidFill>
                  <a:srgbClr val="000000"/>
                </a:solidFill>
              </a:rPr>
            </a:br>
            <a:r>
              <a:rPr lang="en-GB" dirty="0">
                <a:solidFill>
                  <a:srgbClr val="000000"/>
                </a:solidFill>
              </a:rPr>
              <a:t/>
            </a:r>
            <a:br>
              <a:rPr lang="en-GB" dirty="0">
                <a:solidFill>
                  <a:srgbClr val="000000"/>
                </a:solidFill>
              </a:rPr>
            </a:br>
            <a:r>
              <a:rPr lang="en-GB" dirty="0" smtClean="0">
                <a:solidFill>
                  <a:srgbClr val="000000"/>
                </a:solidFill>
              </a:rPr>
              <a:t>TRY  NOW</a:t>
            </a:r>
            <a:endParaRPr lang="en-GB" dirty="0" smtClean="0">
              <a:solidFill>
                <a:srgbClr val="000000"/>
              </a:solidFill>
            </a:endParaRPr>
          </a:p>
        </p:txBody>
      </p:sp>
      <p:sp>
        <p:nvSpPr>
          <p:cNvPr id="112644" name="Sous-titre 4"/>
          <p:cNvSpPr>
            <a:spLocks noGrp="1"/>
          </p:cNvSpPr>
          <p:nvPr>
            <p:ph type="subTitle" idx="1"/>
          </p:nvPr>
        </p:nvSpPr>
        <p:spPr>
          <a:xfrm>
            <a:off x="-152400" y="6121400"/>
            <a:ext cx="9144000" cy="1206500"/>
          </a:xfrm>
        </p:spPr>
        <p:txBody>
          <a:bodyPr/>
          <a:lstStyle/>
          <a:p>
            <a:pPr algn="ctr"/>
            <a:r>
              <a:rPr lang="en-GB" dirty="0" smtClean="0">
                <a:hlinkClick r:id="rId2"/>
              </a:rPr>
              <a:t>www.gossple.fr</a:t>
            </a:r>
            <a:endParaRPr lang="en-GB" dirty="0" smtClean="0"/>
          </a:p>
        </p:txBody>
      </p:sp>
      <p:sp>
        <p:nvSpPr>
          <p:cNvPr id="2" name="ZoneTexte 1"/>
          <p:cNvSpPr txBox="1"/>
          <p:nvPr/>
        </p:nvSpPr>
        <p:spPr>
          <a:xfrm>
            <a:off x="-1778000" y="431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708" y="572120"/>
            <a:ext cx="1267792" cy="127509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627" y="3162300"/>
            <a:ext cx="2908299" cy="176343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4035" y="2819400"/>
            <a:ext cx="2954265" cy="67329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5091" y="3746500"/>
            <a:ext cx="2008709" cy="223458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54000" y="5029200"/>
            <a:ext cx="3610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  <a:hlinkClick r:id="rId7"/>
              </a:rPr>
              <a:t>http://131.254.213.98:8080/wup/</a:t>
            </a:r>
            <a:endParaRPr lang="de-DE" b="1" dirty="0">
              <a:solidFill>
                <a:srgbClr val="FF0000"/>
              </a:solidFill>
            </a:endParaRPr>
          </a:p>
          <a:p>
            <a:endParaRPr lang="fr-FR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4686300" y="3416300"/>
            <a:ext cx="3672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fr-FR" dirty="0"/>
              <a:t> http://gossple1.irisa.fr/</a:t>
            </a:r>
            <a:r>
              <a:rPr lang="fr-FR" dirty="0" err="1"/>
              <a:t>dashboard</a:t>
            </a:r>
            <a:r>
              <a:rPr lang="fr-FR" dirty="0"/>
              <a:t>/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0795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00"/>
                </a:solidFill>
              </a:rPr>
              <a:t>This talk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39775" y="1943099"/>
            <a:ext cx="7540625" cy="1676401"/>
          </a:xfrm>
        </p:spPr>
        <p:txBody>
          <a:bodyPr/>
          <a:lstStyle/>
          <a:p>
            <a:r>
              <a:rPr lang="fr-FR" dirty="0" err="1" smtClean="0">
                <a:solidFill>
                  <a:srgbClr val="000000"/>
                </a:solidFill>
              </a:rPr>
              <a:t>Providing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scalable</a:t>
            </a:r>
            <a:r>
              <a:rPr lang="fr-FR" dirty="0" smtClean="0">
                <a:solidFill>
                  <a:srgbClr val="000000"/>
                </a:solidFill>
              </a:rPr>
              <a:t> infrastructures </a:t>
            </a:r>
            <a:r>
              <a:rPr lang="fr-FR" dirty="0" err="1" smtClean="0">
                <a:solidFill>
                  <a:srgbClr val="000000"/>
                </a:solidFill>
              </a:rPr>
              <a:t>involving</a:t>
            </a:r>
            <a:r>
              <a:rPr lang="fr-FR" dirty="0" smtClean="0">
                <a:solidFill>
                  <a:srgbClr val="000000"/>
                </a:solidFill>
              </a:rPr>
              <a:t> the machines </a:t>
            </a:r>
            <a:r>
              <a:rPr lang="fr-FR" dirty="0" err="1" smtClean="0">
                <a:solidFill>
                  <a:srgbClr val="000000"/>
                </a:solidFill>
              </a:rPr>
              <a:t>available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at</a:t>
            </a:r>
            <a:r>
              <a:rPr lang="fr-FR" dirty="0" smtClean="0">
                <a:solidFill>
                  <a:srgbClr val="000000"/>
                </a:solidFill>
              </a:rPr>
              <a:t> the </a:t>
            </a:r>
            <a:r>
              <a:rPr lang="fr-FR" dirty="0" err="1" smtClean="0">
                <a:solidFill>
                  <a:srgbClr val="000000"/>
                </a:solidFill>
              </a:rPr>
              <a:t>edge</a:t>
            </a:r>
            <a:r>
              <a:rPr lang="fr-FR" dirty="0" smtClean="0">
                <a:solidFill>
                  <a:srgbClr val="000000"/>
                </a:solidFill>
              </a:rPr>
              <a:t> of the network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296862" y="3822700"/>
            <a:ext cx="2560638" cy="1279525"/>
          </a:xfrm>
          <a:prstGeom prst="ellipse">
            <a:avLst/>
          </a:prstGeom>
          <a:gradFill rotWithShape="0">
            <a:gsLst>
              <a:gs pos="0">
                <a:srgbClr val="0000FF"/>
              </a:gs>
              <a:gs pos="100000">
                <a:srgbClr val="E6E6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6168" rIns="90000" bIns="45000" anchor="ctr"/>
          <a:lstStyle/>
          <a:p>
            <a:pPr algn="ctr"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GB" sz="2400" b="1" dirty="0">
                <a:solidFill>
                  <a:srgbClr val="FFFFFF"/>
                </a:solidFill>
                <a:cs typeface="Droid Sans Fallback" charset="0"/>
              </a:rPr>
              <a:t>Highly scalable</a:t>
            </a:r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3421063" y="3771900"/>
            <a:ext cx="1836737" cy="1244600"/>
          </a:xfrm>
          <a:prstGeom prst="ellipse">
            <a:avLst/>
          </a:prstGeom>
          <a:gradFill rotWithShape="0">
            <a:gsLst>
              <a:gs pos="0">
                <a:srgbClr val="0000FF"/>
              </a:gs>
              <a:gs pos="100000">
                <a:srgbClr val="E6E6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6168" rIns="90000" bIns="45000" anchor="ctr"/>
          <a:lstStyle/>
          <a:p>
            <a:pPr algn="ctr"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GB" sz="2400" b="1" dirty="0" smtClean="0">
                <a:solidFill>
                  <a:srgbClr val="FFFFFF"/>
                </a:solidFill>
                <a:cs typeface="Droid Sans Fallback" charset="0"/>
              </a:rPr>
              <a:t>Cheap</a:t>
            </a:r>
            <a:endParaRPr lang="en-GB" sz="2400" b="1" dirty="0">
              <a:solidFill>
                <a:srgbClr val="FFFFFF"/>
              </a:solidFill>
              <a:cs typeface="Droid Sans Fallback" charset="0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5880101" y="3759200"/>
            <a:ext cx="2933700" cy="1244600"/>
          </a:xfrm>
          <a:prstGeom prst="ellipse">
            <a:avLst/>
          </a:prstGeom>
          <a:gradFill rotWithShape="0">
            <a:gsLst>
              <a:gs pos="0">
                <a:srgbClr val="0000FF"/>
              </a:gs>
              <a:gs pos="100000">
                <a:srgbClr val="E6E6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6168" rIns="90000" bIns="45000" anchor="ctr"/>
          <a:lstStyle/>
          <a:p>
            <a:pPr algn="ctr"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GB" sz="2400" b="1" dirty="0" smtClean="0">
                <a:solidFill>
                  <a:srgbClr val="FFFFFF"/>
                </a:solidFill>
                <a:cs typeface="Droid Sans Fallback" charset="0"/>
              </a:rPr>
              <a:t>Privacy</a:t>
            </a:r>
            <a:endParaRPr lang="en-GB" sz="2400" b="1" dirty="0">
              <a:solidFill>
                <a:srgbClr val="FFFFFF"/>
              </a:solidFill>
              <a:cs typeface="Droid Sans Fallback" charset="0"/>
            </a:endParaRPr>
          </a:p>
          <a:p>
            <a:pPr algn="ctr"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GB" sz="2400" b="1" dirty="0" smtClean="0">
                <a:solidFill>
                  <a:srgbClr val="FFFFFF"/>
                </a:solidFill>
                <a:cs typeface="Droid Sans Fallback" charset="0"/>
              </a:rPr>
              <a:t>aware</a:t>
            </a:r>
            <a:endParaRPr lang="en-GB" sz="2400" b="1" dirty="0">
              <a:solidFill>
                <a:srgbClr val="FFFFFF"/>
              </a:solidFill>
              <a:cs typeface="Droid Sans Fallback" charset="0"/>
            </a:endParaRPr>
          </a:p>
        </p:txBody>
      </p:sp>
      <p:pic>
        <p:nvPicPr>
          <p:cNvPr id="7" name="Image 6" descr="twitter-over-capacit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861" y="4660900"/>
            <a:ext cx="1471039" cy="1138190"/>
          </a:xfrm>
          <a:prstGeom prst="rect">
            <a:avLst/>
          </a:prstGeom>
        </p:spPr>
      </p:pic>
      <p:pic>
        <p:nvPicPr>
          <p:cNvPr id="8" name="Espace réservé du contenu 5"/>
          <p:cNvPicPr>
            <a:picLocks noChangeAspect="1"/>
          </p:cNvPicPr>
          <p:nvPr/>
        </p:nvPicPr>
        <p:blipFill>
          <a:blip r:embed="rId3"/>
          <a:srcRect t="6212" b="6212"/>
          <a:stretch>
            <a:fillRect/>
          </a:stretch>
        </p:blipFill>
        <p:spPr bwMode="gray">
          <a:xfrm>
            <a:off x="6467775" y="4825999"/>
            <a:ext cx="1736425" cy="968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8056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4975" y="1909763"/>
            <a:ext cx="7540625" cy="1143000"/>
          </a:xfrm>
        </p:spPr>
        <p:txBody>
          <a:bodyPr/>
          <a:lstStyle/>
          <a:p>
            <a:r>
              <a:rPr lang="fr-FR" dirty="0" err="1" smtClean="0">
                <a:solidFill>
                  <a:srgbClr val="000000"/>
                </a:solidFill>
              </a:rPr>
              <a:t>Decentralized</a:t>
            </a:r>
            <a:r>
              <a:rPr lang="fr-FR" dirty="0" smtClean="0">
                <a:solidFill>
                  <a:srgbClr val="000000"/>
                </a:solidFill>
              </a:rPr>
              <a:t> versus </a:t>
            </a:r>
            <a:r>
              <a:rPr lang="fr-FR" dirty="0" err="1" smtClean="0">
                <a:solidFill>
                  <a:srgbClr val="000000"/>
                </a:solidFill>
              </a:rPr>
              <a:t>centralized</a:t>
            </a:r>
            <a:r>
              <a:rPr lang="fr-FR" dirty="0" smtClean="0">
                <a:solidFill>
                  <a:srgbClr val="000000"/>
                </a:solidFill>
              </a:rPr>
              <a:t> KNN </a:t>
            </a:r>
            <a:r>
              <a:rPr lang="fr-FR" dirty="0" err="1" smtClean="0">
                <a:solidFill>
                  <a:srgbClr val="000000"/>
                </a:solidFill>
              </a:rPr>
              <a:t>selection</a:t>
            </a:r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282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tx1"/>
                </a:solidFill>
              </a:rPr>
              <a:t>Sampling-based</a:t>
            </a:r>
            <a:r>
              <a:rPr lang="fr-FR" dirty="0" smtClean="0">
                <a:solidFill>
                  <a:schemeClr val="tx1"/>
                </a:solidFill>
              </a:rPr>
              <a:t> KNN </a:t>
            </a:r>
            <a:r>
              <a:rPr lang="fr-FR" dirty="0" err="1" smtClean="0">
                <a:solidFill>
                  <a:schemeClr val="tx1"/>
                </a:solidFill>
              </a:rPr>
              <a:t>selection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8475" y="1879599"/>
            <a:ext cx="7540625" cy="3314701"/>
          </a:xfrm>
        </p:spPr>
        <p:txBody>
          <a:bodyPr/>
          <a:lstStyle/>
          <a:p>
            <a:r>
              <a:rPr lang="fr-FR" sz="2400" dirty="0" err="1">
                <a:solidFill>
                  <a:srgbClr val="000000"/>
                </a:solidFill>
              </a:rPr>
              <a:t>Provide</a:t>
            </a:r>
            <a:r>
              <a:rPr lang="fr-FR" sz="2400" dirty="0">
                <a:solidFill>
                  <a:srgbClr val="000000"/>
                </a:solidFill>
              </a:rPr>
              <a:t> </a:t>
            </a:r>
            <a:r>
              <a:rPr lang="fr-FR" sz="2400" dirty="0" err="1">
                <a:solidFill>
                  <a:srgbClr val="000000"/>
                </a:solidFill>
              </a:rPr>
              <a:t>each</a:t>
            </a:r>
            <a:r>
              <a:rPr lang="fr-FR" sz="2400" dirty="0">
                <a:solidFill>
                  <a:srgbClr val="000000"/>
                </a:solidFill>
              </a:rPr>
              <a:t> user </a:t>
            </a:r>
            <a:r>
              <a:rPr lang="fr-FR" sz="2400" dirty="0" err="1">
                <a:solidFill>
                  <a:srgbClr val="000000"/>
                </a:solidFill>
              </a:rPr>
              <a:t>with</a:t>
            </a:r>
            <a:r>
              <a:rPr lang="fr-FR" sz="2400" dirty="0">
                <a:solidFill>
                  <a:srgbClr val="000000"/>
                </a:solidFill>
              </a:rPr>
              <a:t> </a:t>
            </a:r>
            <a:r>
              <a:rPr lang="fr-FR" sz="2400" dirty="0" err="1">
                <a:solidFill>
                  <a:srgbClr val="000000"/>
                </a:solidFill>
              </a:rPr>
              <a:t>her</a:t>
            </a:r>
            <a:r>
              <a:rPr lang="fr-FR" sz="2400" dirty="0">
                <a:solidFill>
                  <a:srgbClr val="000000"/>
                </a:solidFill>
              </a:rPr>
              <a:t> k </a:t>
            </a:r>
            <a:r>
              <a:rPr lang="fr-FR" sz="2400" dirty="0" err="1">
                <a:solidFill>
                  <a:srgbClr val="000000"/>
                </a:solidFill>
              </a:rPr>
              <a:t>closest</a:t>
            </a:r>
            <a:r>
              <a:rPr lang="fr-FR" sz="2400" dirty="0">
                <a:solidFill>
                  <a:srgbClr val="000000"/>
                </a:solidFill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</a:rPr>
              <a:t>neighbors</a:t>
            </a:r>
            <a:endParaRPr lang="fr-FR" sz="2400" dirty="0" smtClean="0">
              <a:solidFill>
                <a:srgbClr val="000000"/>
              </a:solidFill>
            </a:endParaRPr>
          </a:p>
          <a:p>
            <a:r>
              <a:rPr lang="fr-FR" sz="2400" dirty="0" smtClean="0">
                <a:solidFill>
                  <a:srgbClr val="000000"/>
                </a:solidFill>
              </a:rPr>
              <a:t>Use </a:t>
            </a:r>
            <a:r>
              <a:rPr lang="fr-FR" sz="2400" dirty="0" err="1">
                <a:solidFill>
                  <a:srgbClr val="000000"/>
                </a:solidFill>
              </a:rPr>
              <a:t>this</a:t>
            </a:r>
            <a:r>
              <a:rPr lang="fr-FR" sz="2400" dirty="0">
                <a:solidFill>
                  <a:srgbClr val="000000"/>
                </a:solidFill>
              </a:rPr>
              <a:t> </a:t>
            </a:r>
            <a:r>
              <a:rPr lang="fr-FR" sz="2400" dirty="0" err="1">
                <a:solidFill>
                  <a:srgbClr val="000000"/>
                </a:solidFill>
              </a:rPr>
              <a:t>topology</a:t>
            </a:r>
            <a:r>
              <a:rPr lang="fr-FR" sz="2400" dirty="0">
                <a:solidFill>
                  <a:srgbClr val="000000"/>
                </a:solidFill>
              </a:rPr>
              <a:t> for </a:t>
            </a:r>
            <a:endParaRPr lang="fr-FR" sz="2400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fr-FR" sz="2400" dirty="0" err="1" smtClean="0">
                <a:solidFill>
                  <a:srgbClr val="000000"/>
                </a:solidFill>
              </a:rPr>
              <a:t>personalized</a:t>
            </a:r>
            <a:r>
              <a:rPr lang="fr-FR" sz="2400" dirty="0" smtClean="0">
                <a:solidFill>
                  <a:srgbClr val="000000"/>
                </a:solidFill>
              </a:rPr>
              <a:t> notifications: </a:t>
            </a:r>
            <a:r>
              <a:rPr lang="fr-FR" sz="2400" b="1" dirty="0" err="1" smtClean="0">
                <a:solidFill>
                  <a:srgbClr val="000000"/>
                </a:solidFill>
              </a:rPr>
              <a:t>WhatsUp</a:t>
            </a:r>
            <a:endParaRPr lang="fr-FR" sz="2400" b="1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fr-FR" sz="2400" dirty="0" err="1" smtClean="0">
                <a:solidFill>
                  <a:srgbClr val="000000"/>
                </a:solidFill>
              </a:rPr>
              <a:t>recommendation</a:t>
            </a:r>
            <a:r>
              <a:rPr lang="fr-FR" sz="2400" dirty="0" smtClean="0">
                <a:solidFill>
                  <a:srgbClr val="000000"/>
                </a:solidFill>
              </a:rPr>
              <a:t>: </a:t>
            </a:r>
            <a:r>
              <a:rPr lang="fr-FR" sz="2400" b="1" dirty="0" err="1" smtClean="0">
                <a:solidFill>
                  <a:srgbClr val="000000"/>
                </a:solidFill>
              </a:rPr>
              <a:t>HyRec</a:t>
            </a:r>
            <a:endParaRPr lang="fr-FR" sz="2400" b="1" dirty="0">
              <a:solidFill>
                <a:srgbClr val="000000"/>
              </a:solidFill>
            </a:endParaRPr>
          </a:p>
          <a:p>
            <a:endParaRPr lang="fr-FR" sz="2400" dirty="0" smtClean="0">
              <a:solidFill>
                <a:srgbClr val="000000"/>
              </a:solidFill>
            </a:endParaRPr>
          </a:p>
          <a:p>
            <a:r>
              <a:rPr lang="fr-FR" sz="2400" dirty="0" err="1" smtClean="0">
                <a:solidFill>
                  <a:srgbClr val="000000"/>
                </a:solidFill>
              </a:rPr>
              <a:t>Users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</a:rPr>
              <a:t>owns</a:t>
            </a:r>
            <a:r>
              <a:rPr lang="fr-FR" sz="2400" dirty="0" smtClean="0">
                <a:solidFill>
                  <a:srgbClr val="000000"/>
                </a:solidFill>
              </a:rPr>
              <a:t> a profile, the system has </a:t>
            </a:r>
            <a:r>
              <a:rPr lang="fr-FR" sz="2400" dirty="0" err="1" smtClean="0">
                <a:solidFill>
                  <a:srgbClr val="000000"/>
                </a:solidFill>
              </a:rPr>
              <a:t>its</a:t>
            </a:r>
            <a:r>
              <a:rPr lang="fr-FR" sz="2400" dirty="0" smtClean="0">
                <a:solidFill>
                  <a:srgbClr val="000000"/>
                </a:solidFill>
              </a:rPr>
              <a:t> favorite </a:t>
            </a:r>
            <a:r>
              <a:rPr lang="fr-FR" sz="2400" dirty="0" err="1" smtClean="0">
                <a:solidFill>
                  <a:srgbClr val="000000"/>
                </a:solidFill>
              </a:rPr>
              <a:t>similarity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</a:rPr>
              <a:t>metric</a:t>
            </a:r>
            <a:endParaRPr lang="fr-FR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945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rgbClr val="000000"/>
                </a:solidFill>
              </a:rPr>
              <a:t>Decentralized</a:t>
            </a:r>
            <a:r>
              <a:rPr lang="fr-FR" dirty="0" smtClean="0">
                <a:solidFill>
                  <a:srgbClr val="000000"/>
                </a:solidFill>
              </a:rPr>
              <a:t> KNN </a:t>
            </a:r>
            <a:r>
              <a:rPr lang="fr-FR" dirty="0" err="1" smtClean="0">
                <a:solidFill>
                  <a:srgbClr val="000000"/>
                </a:solidFill>
              </a:rPr>
              <a:t>selection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sz="1600" dirty="0" smtClean="0">
                <a:solidFill>
                  <a:srgbClr val="000000"/>
                </a:solidFill>
              </a:rPr>
              <a:t>[FGKL 2010]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AutoShape 2"/>
          <p:cNvSpPr>
            <a:spLocks noChangeAspect="1" noChangeArrowheads="1"/>
          </p:cNvSpPr>
          <p:nvPr/>
        </p:nvSpPr>
        <p:spPr bwMode="auto">
          <a:xfrm>
            <a:off x="1690688" y="3536950"/>
            <a:ext cx="4284662" cy="1028700"/>
          </a:xfrm>
          <a:prstGeom prst="parallelogram">
            <a:avLst>
              <a:gd name="adj" fmla="val 121483"/>
            </a:avLst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 flipV="1">
            <a:off x="2941638" y="3898900"/>
            <a:ext cx="1966912" cy="296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Line 5"/>
          <p:cNvSpPr>
            <a:spLocks noChangeAspect="1" noChangeShapeType="1"/>
          </p:cNvSpPr>
          <p:nvPr/>
        </p:nvSpPr>
        <p:spPr bwMode="auto">
          <a:xfrm>
            <a:off x="3517900" y="3765550"/>
            <a:ext cx="1257300" cy="114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Oval 19"/>
          <p:cNvSpPr>
            <a:spLocks noChangeAspect="1" noChangeArrowheads="1"/>
          </p:cNvSpPr>
          <p:nvPr/>
        </p:nvSpPr>
        <p:spPr bwMode="auto">
          <a:xfrm>
            <a:off x="4775200" y="3765550"/>
            <a:ext cx="628650" cy="2286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Line 20"/>
          <p:cNvSpPr>
            <a:spLocks noChangeAspect="1" noChangeShapeType="1"/>
          </p:cNvSpPr>
          <p:nvPr/>
        </p:nvSpPr>
        <p:spPr bwMode="auto">
          <a:xfrm flipH="1">
            <a:off x="4603750" y="3994150"/>
            <a:ext cx="400050" cy="2365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Line 16"/>
          <p:cNvSpPr>
            <a:spLocks noChangeShapeType="1"/>
          </p:cNvSpPr>
          <p:nvPr/>
        </p:nvSpPr>
        <p:spPr bwMode="auto">
          <a:xfrm flipH="1">
            <a:off x="2833688" y="4013200"/>
            <a:ext cx="684212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Line 3"/>
          <p:cNvSpPr>
            <a:spLocks noChangeAspect="1" noChangeShapeType="1"/>
          </p:cNvSpPr>
          <p:nvPr/>
        </p:nvSpPr>
        <p:spPr bwMode="auto">
          <a:xfrm>
            <a:off x="3348038" y="3868738"/>
            <a:ext cx="830262" cy="4095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Oval 4"/>
          <p:cNvSpPr>
            <a:spLocks noChangeAspect="1" noChangeArrowheads="1"/>
          </p:cNvSpPr>
          <p:nvPr/>
        </p:nvSpPr>
        <p:spPr bwMode="auto">
          <a:xfrm>
            <a:off x="2890838" y="3651250"/>
            <a:ext cx="627062" cy="2286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Line 7"/>
          <p:cNvSpPr>
            <a:spLocks noChangeAspect="1" noChangeShapeType="1"/>
          </p:cNvSpPr>
          <p:nvPr/>
        </p:nvSpPr>
        <p:spPr bwMode="auto">
          <a:xfrm>
            <a:off x="3460750" y="3822700"/>
            <a:ext cx="174625" cy="1095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Oval 8"/>
          <p:cNvSpPr>
            <a:spLocks noChangeAspect="1" noChangeArrowheads="1"/>
          </p:cNvSpPr>
          <p:nvPr/>
        </p:nvSpPr>
        <p:spPr bwMode="auto">
          <a:xfrm>
            <a:off x="3403600" y="3937000"/>
            <a:ext cx="628650" cy="2286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4" name="Group 9"/>
          <p:cNvGrpSpPr>
            <a:grpSpLocks/>
          </p:cNvGrpSpPr>
          <p:nvPr/>
        </p:nvGrpSpPr>
        <p:grpSpPr bwMode="auto">
          <a:xfrm>
            <a:off x="2638425" y="2908300"/>
            <a:ext cx="2449513" cy="1428750"/>
            <a:chOff x="1990" y="1704"/>
            <a:chExt cx="1543" cy="900"/>
          </a:xfrm>
        </p:grpSpPr>
        <p:sp>
          <p:nvSpPr>
            <p:cNvPr id="15" name="Line 10"/>
            <p:cNvSpPr>
              <a:spLocks noChangeAspect="1" noChangeShapeType="1"/>
            </p:cNvSpPr>
            <p:nvPr/>
          </p:nvSpPr>
          <p:spPr bwMode="auto">
            <a:xfrm>
              <a:off x="2353" y="1704"/>
              <a:ext cx="0" cy="5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Line 11"/>
            <p:cNvSpPr>
              <a:spLocks noChangeAspect="1" noChangeShapeType="1"/>
            </p:cNvSpPr>
            <p:nvPr/>
          </p:nvSpPr>
          <p:spPr bwMode="auto">
            <a:xfrm>
              <a:off x="1990" y="1992"/>
              <a:ext cx="0" cy="5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Line 12"/>
            <p:cNvSpPr>
              <a:spLocks noChangeAspect="1" noChangeShapeType="1"/>
            </p:cNvSpPr>
            <p:nvPr/>
          </p:nvSpPr>
          <p:spPr bwMode="auto">
            <a:xfrm>
              <a:off x="3533" y="1780"/>
              <a:ext cx="0" cy="5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Line 13"/>
            <p:cNvSpPr>
              <a:spLocks noChangeAspect="1" noChangeShapeType="1"/>
            </p:cNvSpPr>
            <p:nvPr/>
          </p:nvSpPr>
          <p:spPr bwMode="auto">
            <a:xfrm>
              <a:off x="2664" y="1894"/>
              <a:ext cx="0" cy="5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Line 14"/>
            <p:cNvSpPr>
              <a:spLocks noChangeAspect="1" noChangeShapeType="1"/>
            </p:cNvSpPr>
            <p:nvPr/>
          </p:nvSpPr>
          <p:spPr bwMode="auto">
            <a:xfrm>
              <a:off x="3141" y="2064"/>
              <a:ext cx="0" cy="5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0" name="AutoShape 15"/>
          <p:cNvSpPr>
            <a:spLocks noChangeAspect="1" noChangeArrowheads="1"/>
          </p:cNvSpPr>
          <p:nvPr/>
        </p:nvSpPr>
        <p:spPr bwMode="auto">
          <a:xfrm>
            <a:off x="1690688" y="2679700"/>
            <a:ext cx="4284662" cy="1028700"/>
          </a:xfrm>
          <a:prstGeom prst="parallelogram">
            <a:avLst>
              <a:gd name="adj" fmla="val 121483"/>
            </a:avLst>
          </a:prstGeom>
          <a:solidFill>
            <a:schemeClr val="bg1">
              <a:alpha val="79999"/>
            </a:schemeClr>
          </a:solidFill>
          <a:ln w="381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Line 17"/>
          <p:cNvSpPr>
            <a:spLocks noChangeShapeType="1"/>
          </p:cNvSpPr>
          <p:nvPr/>
        </p:nvSpPr>
        <p:spPr bwMode="auto">
          <a:xfrm flipH="1" flipV="1">
            <a:off x="2713038" y="4298950"/>
            <a:ext cx="1452562" cy="460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" name="Oval 18"/>
          <p:cNvSpPr>
            <a:spLocks noChangeAspect="1" noChangeArrowheads="1"/>
          </p:cNvSpPr>
          <p:nvPr/>
        </p:nvSpPr>
        <p:spPr bwMode="auto">
          <a:xfrm>
            <a:off x="2319338" y="4108450"/>
            <a:ext cx="628650" cy="2286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3" name="Group 21"/>
          <p:cNvGrpSpPr>
            <a:grpSpLocks/>
          </p:cNvGrpSpPr>
          <p:nvPr/>
        </p:nvGrpSpPr>
        <p:grpSpPr bwMode="auto">
          <a:xfrm>
            <a:off x="2319338" y="2794000"/>
            <a:ext cx="3084512" cy="800100"/>
            <a:chOff x="1789" y="1632"/>
            <a:chExt cx="1943" cy="504"/>
          </a:xfrm>
        </p:grpSpPr>
        <p:sp>
          <p:nvSpPr>
            <p:cNvPr id="24" name="Line 22"/>
            <p:cNvSpPr>
              <a:spLocks noChangeAspect="1" noChangeShapeType="1"/>
            </p:cNvSpPr>
            <p:nvPr/>
          </p:nvSpPr>
          <p:spPr bwMode="auto">
            <a:xfrm>
              <a:off x="2760" y="1920"/>
              <a:ext cx="288" cy="108"/>
            </a:xfrm>
            <a:prstGeom prst="line">
              <a:avLst/>
            </a:prstGeom>
            <a:noFill/>
            <a:ln w="57150">
              <a:solidFill>
                <a:srgbClr val="3366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Line 23"/>
            <p:cNvSpPr>
              <a:spLocks noChangeAspect="1" noChangeShapeType="1"/>
            </p:cNvSpPr>
            <p:nvPr/>
          </p:nvSpPr>
          <p:spPr bwMode="auto">
            <a:xfrm flipV="1">
              <a:off x="3156" y="1812"/>
              <a:ext cx="288" cy="252"/>
            </a:xfrm>
            <a:prstGeom prst="line">
              <a:avLst/>
            </a:prstGeom>
            <a:noFill/>
            <a:ln w="57150">
              <a:solidFill>
                <a:srgbClr val="3366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Line 24"/>
            <p:cNvSpPr>
              <a:spLocks noChangeAspect="1" noChangeShapeType="1"/>
            </p:cNvSpPr>
            <p:nvPr/>
          </p:nvSpPr>
          <p:spPr bwMode="auto">
            <a:xfrm flipV="1">
              <a:off x="2113" y="1884"/>
              <a:ext cx="395" cy="108"/>
            </a:xfrm>
            <a:prstGeom prst="line">
              <a:avLst/>
            </a:prstGeom>
            <a:noFill/>
            <a:ln w="57150">
              <a:solidFill>
                <a:srgbClr val="3366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Line 25"/>
            <p:cNvSpPr>
              <a:spLocks noChangeAspect="1" noChangeShapeType="1"/>
            </p:cNvSpPr>
            <p:nvPr/>
          </p:nvSpPr>
          <p:spPr bwMode="auto">
            <a:xfrm flipH="1" flipV="1">
              <a:off x="2472" y="1740"/>
              <a:ext cx="72" cy="108"/>
            </a:xfrm>
            <a:prstGeom prst="line">
              <a:avLst/>
            </a:prstGeom>
            <a:noFill/>
            <a:ln w="57150">
              <a:solidFill>
                <a:srgbClr val="3366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Line 26"/>
            <p:cNvSpPr>
              <a:spLocks noChangeAspect="1" noChangeShapeType="1"/>
            </p:cNvSpPr>
            <p:nvPr/>
          </p:nvSpPr>
          <p:spPr bwMode="auto">
            <a:xfrm flipH="1">
              <a:off x="2832" y="1776"/>
              <a:ext cx="540" cy="108"/>
            </a:xfrm>
            <a:prstGeom prst="line">
              <a:avLst/>
            </a:prstGeom>
            <a:noFill/>
            <a:ln w="57150">
              <a:solidFill>
                <a:srgbClr val="3366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Oval 27"/>
            <p:cNvSpPr>
              <a:spLocks noChangeAspect="1" noChangeArrowheads="1"/>
            </p:cNvSpPr>
            <p:nvPr/>
          </p:nvSpPr>
          <p:spPr bwMode="auto">
            <a:xfrm>
              <a:off x="2149" y="1632"/>
              <a:ext cx="395" cy="1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3366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Oval 28"/>
            <p:cNvSpPr>
              <a:spLocks noChangeAspect="1" noChangeArrowheads="1"/>
            </p:cNvSpPr>
            <p:nvPr/>
          </p:nvSpPr>
          <p:spPr bwMode="auto">
            <a:xfrm>
              <a:off x="1789" y="1920"/>
              <a:ext cx="396" cy="1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3366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Oval 29"/>
            <p:cNvSpPr>
              <a:spLocks noChangeAspect="1" noChangeArrowheads="1"/>
            </p:cNvSpPr>
            <p:nvPr/>
          </p:nvSpPr>
          <p:spPr bwMode="auto">
            <a:xfrm>
              <a:off x="3336" y="1704"/>
              <a:ext cx="396" cy="1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3366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Oval 30"/>
            <p:cNvSpPr>
              <a:spLocks noChangeAspect="1" noChangeArrowheads="1"/>
            </p:cNvSpPr>
            <p:nvPr/>
          </p:nvSpPr>
          <p:spPr bwMode="auto">
            <a:xfrm>
              <a:off x="2940" y="1992"/>
              <a:ext cx="396" cy="14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3366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Oval 31"/>
            <p:cNvSpPr>
              <a:spLocks noChangeAspect="1" noChangeArrowheads="1"/>
            </p:cNvSpPr>
            <p:nvPr/>
          </p:nvSpPr>
          <p:spPr bwMode="auto">
            <a:xfrm>
              <a:off x="2472" y="1812"/>
              <a:ext cx="396" cy="1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3366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4" name="Oval 32"/>
          <p:cNvSpPr>
            <a:spLocks noChangeAspect="1" noChangeArrowheads="1"/>
          </p:cNvSpPr>
          <p:nvPr/>
        </p:nvSpPr>
        <p:spPr bwMode="auto">
          <a:xfrm>
            <a:off x="4146550" y="4222750"/>
            <a:ext cx="628650" cy="2286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" name="Text Box 33"/>
          <p:cNvSpPr txBox="1">
            <a:spLocks noChangeAspect="1" noChangeArrowheads="1"/>
          </p:cNvSpPr>
          <p:nvPr/>
        </p:nvSpPr>
        <p:spPr bwMode="auto">
          <a:xfrm>
            <a:off x="6059488" y="4032250"/>
            <a:ext cx="2030412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GB" sz="1500" b="1"/>
              <a:t>RPS</a:t>
            </a:r>
            <a:r>
              <a:rPr lang="en-GB" sz="1500"/>
              <a:t> layer providing random sampling</a:t>
            </a:r>
          </a:p>
        </p:txBody>
      </p:sp>
      <p:sp>
        <p:nvSpPr>
          <p:cNvPr id="36" name="Text Box 34"/>
          <p:cNvSpPr txBox="1">
            <a:spLocks noChangeAspect="1" noChangeArrowheads="1"/>
          </p:cNvSpPr>
          <p:nvPr/>
        </p:nvSpPr>
        <p:spPr bwMode="auto">
          <a:xfrm>
            <a:off x="6070600" y="2778125"/>
            <a:ext cx="19431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1500" b="1" dirty="0">
                <a:solidFill>
                  <a:srgbClr val="3366CC"/>
                </a:solidFill>
              </a:rPr>
              <a:t>clustering</a:t>
            </a:r>
            <a:r>
              <a:rPr lang="en-GB" sz="1500" dirty="0">
                <a:solidFill>
                  <a:srgbClr val="3366CC"/>
                </a:solidFill>
              </a:rPr>
              <a:t> layer</a:t>
            </a:r>
            <a:r>
              <a:rPr lang="en-GB" sz="1500" dirty="0" smtClean="0">
                <a:solidFill>
                  <a:srgbClr val="3366CC"/>
                </a:solidFill>
              </a:rPr>
              <a:t> gossip-based topology clustering</a:t>
            </a:r>
            <a:endParaRPr lang="en-GB" sz="1500" dirty="0">
              <a:solidFill>
                <a:srgbClr val="3366CC"/>
              </a:solidFill>
            </a:endParaRPr>
          </a:p>
          <a:p>
            <a:endParaRPr lang="en-GB" sz="1500" dirty="0">
              <a:solidFill>
                <a:srgbClr val="3366CC"/>
              </a:solidFill>
            </a:endParaRPr>
          </a:p>
        </p:txBody>
      </p:sp>
      <p:sp>
        <p:nvSpPr>
          <p:cNvPr id="37" name="Line 85"/>
          <p:cNvSpPr>
            <a:spLocks noChangeAspect="1" noChangeShapeType="1"/>
          </p:cNvSpPr>
          <p:nvPr/>
        </p:nvSpPr>
        <p:spPr bwMode="auto">
          <a:xfrm flipV="1">
            <a:off x="3975100" y="4935538"/>
            <a:ext cx="285750" cy="0"/>
          </a:xfrm>
          <a:prstGeom prst="line">
            <a:avLst/>
          </a:prstGeom>
          <a:noFill/>
          <a:ln w="57150">
            <a:solidFill>
              <a:srgbClr val="3366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" name="Line 86"/>
          <p:cNvSpPr>
            <a:spLocks noChangeAspect="1" noChangeShapeType="1"/>
          </p:cNvSpPr>
          <p:nvPr/>
        </p:nvSpPr>
        <p:spPr bwMode="auto">
          <a:xfrm flipH="1" flipV="1">
            <a:off x="1841500" y="4935538"/>
            <a:ext cx="2857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" name="Text Box 89"/>
          <p:cNvSpPr txBox="1">
            <a:spLocks noChangeAspect="1" noChangeArrowheads="1"/>
          </p:cNvSpPr>
          <p:nvPr/>
        </p:nvSpPr>
        <p:spPr bwMode="auto">
          <a:xfrm>
            <a:off x="4233863" y="4775200"/>
            <a:ext cx="1099628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500" i="1" dirty="0" smtClean="0"/>
              <a:t>Social link</a:t>
            </a:r>
            <a:endParaRPr lang="en-GB" sz="1500" i="1" dirty="0"/>
          </a:p>
        </p:txBody>
      </p:sp>
      <p:sp>
        <p:nvSpPr>
          <p:cNvPr id="40" name="Text Box 90"/>
          <p:cNvSpPr txBox="1">
            <a:spLocks noChangeAspect="1" noChangeArrowheads="1"/>
          </p:cNvSpPr>
          <p:nvPr/>
        </p:nvSpPr>
        <p:spPr bwMode="auto">
          <a:xfrm>
            <a:off x="2100263" y="4775200"/>
            <a:ext cx="130278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500" i="1" dirty="0"/>
              <a:t>R</a:t>
            </a:r>
            <a:r>
              <a:rPr lang="en-GB" sz="1500" i="1" dirty="0" smtClean="0"/>
              <a:t>andom </a:t>
            </a:r>
            <a:r>
              <a:rPr lang="en-GB" sz="1500" i="1" dirty="0"/>
              <a:t>link</a:t>
            </a:r>
          </a:p>
        </p:txBody>
      </p:sp>
      <p:sp>
        <p:nvSpPr>
          <p:cNvPr id="41" name="Text Box 94"/>
          <p:cNvSpPr txBox="1">
            <a:spLocks noChangeArrowheads="1"/>
          </p:cNvSpPr>
          <p:nvPr/>
        </p:nvSpPr>
        <p:spPr bwMode="auto">
          <a:xfrm>
            <a:off x="3746500" y="3479800"/>
            <a:ext cx="43601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1400" b="1">
                <a:solidFill>
                  <a:schemeClr val="accent1"/>
                </a:solidFill>
              </a:rPr>
              <a:t>Alice</a:t>
            </a:r>
            <a:endParaRPr lang="en-GB">
              <a:solidFill>
                <a:schemeClr val="accent1"/>
              </a:solidFill>
            </a:endParaRPr>
          </a:p>
        </p:txBody>
      </p:sp>
      <p:sp>
        <p:nvSpPr>
          <p:cNvPr id="42" name="Text Box 100"/>
          <p:cNvSpPr txBox="1">
            <a:spLocks noChangeArrowheads="1"/>
          </p:cNvSpPr>
          <p:nvPr/>
        </p:nvSpPr>
        <p:spPr bwMode="auto">
          <a:xfrm>
            <a:off x="3363733" y="3267075"/>
            <a:ext cx="31944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>
                <a:solidFill>
                  <a:schemeClr val="accent1"/>
                </a:solidFill>
              </a:rPr>
              <a:t>Bob</a:t>
            </a:r>
            <a:endParaRPr lang="en-GB">
              <a:solidFill>
                <a:schemeClr val="accent1"/>
              </a:solidFill>
            </a:endParaRPr>
          </a:p>
        </p:txBody>
      </p:sp>
      <p:sp>
        <p:nvSpPr>
          <p:cNvPr id="43" name="Text Box 101"/>
          <p:cNvSpPr txBox="1">
            <a:spLocks noChangeArrowheads="1"/>
          </p:cNvSpPr>
          <p:nvPr/>
        </p:nvSpPr>
        <p:spPr bwMode="auto">
          <a:xfrm>
            <a:off x="5118100" y="2413000"/>
            <a:ext cx="32917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1400" dirty="0">
                <a:solidFill>
                  <a:schemeClr val="accent1"/>
                </a:solidFill>
              </a:rPr>
              <a:t>Carl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44" name="Text Box 102"/>
          <p:cNvSpPr txBox="1">
            <a:spLocks noChangeArrowheads="1"/>
          </p:cNvSpPr>
          <p:nvPr/>
        </p:nvSpPr>
        <p:spPr bwMode="auto">
          <a:xfrm>
            <a:off x="2070100" y="3419475"/>
            <a:ext cx="41912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1400">
                <a:solidFill>
                  <a:schemeClr val="accent1"/>
                </a:solidFill>
              </a:rPr>
              <a:t>Dave</a:t>
            </a:r>
            <a:endParaRPr lang="en-GB">
              <a:solidFill>
                <a:schemeClr val="accent1"/>
              </a:solidFill>
            </a:endParaRPr>
          </a:p>
        </p:txBody>
      </p:sp>
      <p:sp>
        <p:nvSpPr>
          <p:cNvPr id="45" name="Text Box 110"/>
          <p:cNvSpPr txBox="1">
            <a:spLocks noChangeArrowheads="1"/>
          </p:cNvSpPr>
          <p:nvPr/>
        </p:nvSpPr>
        <p:spPr bwMode="auto">
          <a:xfrm>
            <a:off x="3365500" y="2336800"/>
            <a:ext cx="33926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1400" dirty="0">
                <a:solidFill>
                  <a:schemeClr val="accent1"/>
                </a:solidFill>
              </a:rPr>
              <a:t>Ellie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46" name="Text Box 111"/>
          <p:cNvSpPr txBox="1">
            <a:spLocks noChangeArrowheads="1"/>
          </p:cNvSpPr>
          <p:nvPr/>
        </p:nvSpPr>
        <p:spPr bwMode="auto">
          <a:xfrm>
            <a:off x="3702050" y="4327525"/>
            <a:ext cx="4254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1400" b="1"/>
              <a:t>Alice</a:t>
            </a:r>
            <a:endParaRPr lang="en-GB"/>
          </a:p>
        </p:txBody>
      </p:sp>
      <p:sp>
        <p:nvSpPr>
          <p:cNvPr id="47" name="Text Box 112"/>
          <p:cNvSpPr txBox="1">
            <a:spLocks noChangeArrowheads="1"/>
          </p:cNvSpPr>
          <p:nvPr/>
        </p:nvSpPr>
        <p:spPr bwMode="auto">
          <a:xfrm>
            <a:off x="3397250" y="4117975"/>
            <a:ext cx="3159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1400"/>
              <a:t>Bob</a:t>
            </a:r>
            <a:endParaRPr lang="en-GB"/>
          </a:p>
        </p:txBody>
      </p:sp>
      <p:sp>
        <p:nvSpPr>
          <p:cNvPr id="48" name="Text Box 113"/>
          <p:cNvSpPr txBox="1">
            <a:spLocks noChangeArrowheads="1"/>
          </p:cNvSpPr>
          <p:nvPr/>
        </p:nvSpPr>
        <p:spPr bwMode="auto">
          <a:xfrm>
            <a:off x="5346700" y="3556000"/>
            <a:ext cx="32543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1400"/>
              <a:t>Carl</a:t>
            </a:r>
            <a:endParaRPr lang="en-GB"/>
          </a:p>
        </p:txBody>
      </p:sp>
      <p:sp>
        <p:nvSpPr>
          <p:cNvPr id="49" name="Text Box 114"/>
          <p:cNvSpPr txBox="1">
            <a:spLocks noChangeArrowheads="1"/>
          </p:cNvSpPr>
          <p:nvPr/>
        </p:nvSpPr>
        <p:spPr bwMode="auto">
          <a:xfrm>
            <a:off x="2070100" y="4295775"/>
            <a:ext cx="41433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1400"/>
              <a:t>Dave</a:t>
            </a:r>
            <a:endParaRPr lang="en-GB"/>
          </a:p>
        </p:txBody>
      </p:sp>
      <p:sp>
        <p:nvSpPr>
          <p:cNvPr id="50" name="Text Box 115"/>
          <p:cNvSpPr txBox="1">
            <a:spLocks noChangeArrowheads="1"/>
          </p:cNvSpPr>
          <p:nvPr/>
        </p:nvSpPr>
        <p:spPr bwMode="auto">
          <a:xfrm>
            <a:off x="2686050" y="3819525"/>
            <a:ext cx="3365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1400"/>
              <a:t>Ellie</a:t>
            </a:r>
            <a:endParaRPr lang="en-GB"/>
          </a:p>
        </p:txBody>
      </p:sp>
      <p:sp>
        <p:nvSpPr>
          <p:cNvPr id="51" name="Oval 117"/>
          <p:cNvSpPr>
            <a:spLocks noChangeAspect="1" noChangeArrowheads="1"/>
          </p:cNvSpPr>
          <p:nvPr/>
        </p:nvSpPr>
        <p:spPr bwMode="auto">
          <a:xfrm>
            <a:off x="5757863" y="4821238"/>
            <a:ext cx="628650" cy="2286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" name="Text Box 118"/>
          <p:cNvSpPr txBox="1">
            <a:spLocks noChangeAspect="1" noChangeArrowheads="1"/>
          </p:cNvSpPr>
          <p:nvPr/>
        </p:nvSpPr>
        <p:spPr bwMode="auto">
          <a:xfrm>
            <a:off x="6399213" y="4775200"/>
            <a:ext cx="60801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500" i="1"/>
              <a:t>node</a:t>
            </a:r>
          </a:p>
        </p:txBody>
      </p:sp>
      <p:pic>
        <p:nvPicPr>
          <p:cNvPr id="53" name="Picture 56" descr="User-Coat-Blue-ic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840" y="2946400"/>
            <a:ext cx="438150" cy="438150"/>
          </a:xfrm>
          <a:prstGeom prst="rect">
            <a:avLst/>
          </a:prstGeom>
        </p:spPr>
      </p:pic>
      <p:pic>
        <p:nvPicPr>
          <p:cNvPr id="54" name="Picture 57" descr="User-Preppy-Red-ic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500" y="2641600"/>
            <a:ext cx="422656" cy="422656"/>
          </a:xfrm>
          <a:prstGeom prst="rect">
            <a:avLst/>
          </a:prstGeom>
        </p:spPr>
      </p:pic>
      <p:pic>
        <p:nvPicPr>
          <p:cNvPr id="55" name="Picture 58" descr="User-Administrator-Blue-ic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7900" y="2794000"/>
            <a:ext cx="422656" cy="422656"/>
          </a:xfrm>
          <a:prstGeom prst="rect">
            <a:avLst/>
          </a:prstGeom>
        </p:spPr>
      </p:pic>
      <p:pic>
        <p:nvPicPr>
          <p:cNvPr id="56" name="Picture 59" descr="User-Executive-Blue-ico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4500" y="2489200"/>
            <a:ext cx="422656" cy="422656"/>
          </a:xfrm>
          <a:prstGeom prst="rect">
            <a:avLst/>
          </a:prstGeom>
        </p:spPr>
      </p:pic>
      <p:pic>
        <p:nvPicPr>
          <p:cNvPr id="57" name="Picture 60" descr="Office-Girl-ico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700" y="3022600"/>
            <a:ext cx="520192" cy="520192"/>
          </a:xfrm>
          <a:prstGeom prst="rect">
            <a:avLst/>
          </a:prstGeom>
        </p:spPr>
      </p:pic>
      <p:sp>
        <p:nvSpPr>
          <p:cNvPr id="58" name="ZoneTexte 57"/>
          <p:cNvSpPr txBox="1"/>
          <p:nvPr/>
        </p:nvSpPr>
        <p:spPr>
          <a:xfrm>
            <a:off x="990600" y="5499100"/>
            <a:ext cx="73496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Local version portable to </a:t>
            </a:r>
            <a:r>
              <a:rPr lang="fr-FR" sz="2800" dirty="0" err="1" smtClean="0">
                <a:solidFill>
                  <a:srgbClr val="FF0000"/>
                </a:solidFill>
              </a:rPr>
              <a:t>centralized</a:t>
            </a:r>
            <a:r>
              <a:rPr lang="fr-FR" sz="2800" dirty="0" smtClean="0">
                <a:solidFill>
                  <a:srgbClr val="FF0000"/>
                </a:solidFill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</a:rPr>
              <a:t>systems</a:t>
            </a:r>
            <a:endParaRPr lang="fr-FR" sz="2800" dirty="0" smtClean="0">
              <a:solidFill>
                <a:srgbClr val="FF0000"/>
              </a:solidFill>
            </a:endParaRPr>
          </a:p>
          <a:p>
            <a:r>
              <a:rPr lang="fr-FR" sz="1600" dirty="0" smtClean="0">
                <a:solidFill>
                  <a:srgbClr val="FF0000"/>
                </a:solidFill>
              </a:rPr>
              <a:t>[Dong &amp; al, 2011]</a:t>
            </a:r>
            <a:endParaRPr lang="fr-FR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361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/>
                </a:solidFill>
              </a:rPr>
              <a:t>Data structures</a:t>
            </a:r>
            <a:endParaRPr lang="en-GB" dirty="0">
              <a:solidFill>
                <a:srgbClr val="000000"/>
              </a:solidFill>
            </a:endParaRPr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177057"/>
              </p:ext>
            </p:extLst>
          </p:nvPr>
        </p:nvGraphicFramePr>
        <p:xfrm>
          <a:off x="3276600" y="4178300"/>
          <a:ext cx="2730500" cy="1360169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65250"/>
                <a:gridCol w="1019130"/>
                <a:gridCol w="346120"/>
              </a:tblGrid>
              <a:tr h="32385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@IP: port</a:t>
                      </a:r>
                      <a:endParaRPr lang="en-GB" sz="1400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smtClean="0"/>
                        <a:t>102.14.18.1:2110</a:t>
                      </a:r>
                      <a:endParaRPr lang="en-GB" sz="1400" b="0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 smtClean="0"/>
                    </a:p>
                  </a:txBody>
                  <a:tcPr>
                    <a:solidFill>
                      <a:srgbClr val="FF8000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Bloom Filter</a:t>
                      </a:r>
                      <a:endParaRPr lang="en-GB" sz="1400" b="1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100100000110</a:t>
                      </a:r>
                      <a:endParaRPr lang="en-GB" sz="1400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Update</a:t>
                      </a:r>
                      <a:r>
                        <a:rPr lang="en-GB" sz="1400" b="1" baseline="0" dirty="0" smtClean="0"/>
                        <a:t> time</a:t>
                      </a:r>
                      <a:endParaRPr lang="en-GB" sz="1400" b="1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30</a:t>
                      </a:r>
                      <a:endParaRPr lang="en-GB" sz="1400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131152"/>
              </p:ext>
            </p:extLst>
          </p:nvPr>
        </p:nvGraphicFramePr>
        <p:xfrm>
          <a:off x="2908301" y="1282700"/>
          <a:ext cx="2870199" cy="2015811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168399"/>
                <a:gridCol w="1701800"/>
              </a:tblGrid>
              <a:tr h="281122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@</a:t>
                      </a:r>
                      <a:r>
                        <a:rPr lang="en-GB" sz="1400" dirty="0" err="1" smtClean="0"/>
                        <a:t>IP:port</a:t>
                      </a:r>
                      <a:endParaRPr lang="en-GB" sz="1400" dirty="0"/>
                    </a:p>
                  </a:txBody>
                  <a:tcPr>
                    <a:solidFill>
                      <a:srgbClr val="D7FB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smtClean="0"/>
                        <a:t> 132.154.8.5:2020</a:t>
                      </a:r>
                      <a:endParaRPr lang="en-GB" sz="1400" b="0" dirty="0"/>
                    </a:p>
                  </a:txBody>
                  <a:tcPr>
                    <a:solidFill>
                      <a:srgbClr val="D7FBF9"/>
                    </a:solidFill>
                  </a:tcPr>
                </a:tc>
              </a:tr>
              <a:tr h="281122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Bloom</a:t>
                      </a:r>
                      <a:r>
                        <a:rPr lang="en-GB" sz="1400" b="1" baseline="0" dirty="0" smtClean="0"/>
                        <a:t> Filter</a:t>
                      </a:r>
                      <a:endParaRPr lang="en-GB" sz="1400" b="1" dirty="0"/>
                    </a:p>
                  </a:txBody>
                  <a:tcPr>
                    <a:solidFill>
                      <a:srgbClr val="D7FB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010111011001</a:t>
                      </a:r>
                      <a:endParaRPr lang="en-GB" sz="1400" dirty="0"/>
                    </a:p>
                  </a:txBody>
                  <a:tcPr>
                    <a:solidFill>
                      <a:srgbClr val="D7FBF9"/>
                    </a:solidFill>
                  </a:tcPr>
                </a:tc>
              </a:tr>
              <a:tr h="674692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Profile</a:t>
                      </a:r>
                      <a:endParaRPr lang="en-GB" sz="1400" b="1" dirty="0"/>
                    </a:p>
                  </a:txBody>
                  <a:tcPr>
                    <a:solidFill>
                      <a:srgbClr val="D7FB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aseline="0" dirty="0" smtClean="0"/>
                        <a:t>I </a:t>
                      </a:r>
                      <a:r>
                        <a:rPr lang="fr-FR" sz="1400" baseline="0" dirty="0" err="1" smtClean="0"/>
                        <a:t>like</a:t>
                      </a:r>
                      <a:r>
                        <a:rPr lang="fr-FR" sz="1400" baseline="0" dirty="0" smtClean="0"/>
                        <a:t> </a:t>
                      </a:r>
                      <a:r>
                        <a:rPr lang="fr-FR" sz="1400" baseline="0" dirty="0" err="1" smtClean="0"/>
                        <a:t>it</a:t>
                      </a:r>
                      <a:r>
                        <a:rPr lang="fr-FR" sz="1400" baseline="0" dirty="0" smtClean="0"/>
                        <a:t>: : N</a:t>
                      </a:r>
                      <a:r>
                        <a:rPr lang="fr-FR" sz="1400" baseline="-25000" dirty="0" smtClean="0"/>
                        <a:t>1,</a:t>
                      </a:r>
                      <a:r>
                        <a:rPr lang="fr-FR" sz="1400" baseline="0" dirty="0" smtClean="0"/>
                        <a:t> N</a:t>
                      </a:r>
                      <a:r>
                        <a:rPr lang="fr-FR" sz="1400" baseline="-25000" dirty="0" smtClean="0"/>
                        <a:t>2,</a:t>
                      </a:r>
                      <a:r>
                        <a:rPr lang="fr-FR" sz="1400" baseline="0" dirty="0" smtClean="0"/>
                        <a:t> …</a:t>
                      </a:r>
                    </a:p>
                    <a:p>
                      <a:r>
                        <a:rPr lang="fr-FR" sz="1400" baseline="0" dirty="0" smtClean="0"/>
                        <a:t>I </a:t>
                      </a:r>
                      <a:r>
                        <a:rPr lang="fr-FR" sz="1400" baseline="0" dirty="0" err="1" smtClean="0"/>
                        <a:t>don’t</a:t>
                      </a:r>
                      <a:r>
                        <a:rPr lang="fr-FR" sz="1400" baseline="0" dirty="0" smtClean="0"/>
                        <a:t> :   N</a:t>
                      </a:r>
                      <a:r>
                        <a:rPr lang="fr-FR" sz="1400" baseline="-25000" dirty="0" smtClean="0"/>
                        <a:t>10</a:t>
                      </a:r>
                      <a:r>
                        <a:rPr lang="fr-FR" sz="1400" baseline="30000" dirty="0" smtClean="0"/>
                        <a:t>,</a:t>
                      </a:r>
                      <a:r>
                        <a:rPr lang="fr-FR" sz="1400" baseline="0" dirty="0" smtClean="0"/>
                        <a:t> N</a:t>
                      </a:r>
                      <a:r>
                        <a:rPr lang="fr-FR" sz="1400" baseline="-25000" dirty="0" smtClean="0"/>
                        <a:t>13, …</a:t>
                      </a:r>
                      <a:endParaRPr lang="en-GB" sz="1400" dirty="0"/>
                    </a:p>
                  </a:txBody>
                  <a:tcPr>
                    <a:solidFill>
                      <a:srgbClr val="D7FBF9"/>
                    </a:solidFill>
                  </a:tcPr>
                </a:tc>
              </a:tr>
              <a:tr h="281122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Update time</a:t>
                      </a:r>
                      <a:endParaRPr lang="en-GB" sz="1400" b="1" dirty="0"/>
                    </a:p>
                  </a:txBody>
                  <a:tcPr>
                    <a:solidFill>
                      <a:srgbClr val="D7FB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5</a:t>
                      </a:r>
                      <a:endParaRPr lang="en-GB" sz="1400" dirty="0"/>
                    </a:p>
                  </a:txBody>
                  <a:tcPr>
                    <a:solidFill>
                      <a:srgbClr val="D7FBF9"/>
                    </a:solidFill>
                  </a:tcPr>
                </a:tc>
              </a:tr>
            </a:tbl>
          </a:graphicData>
        </a:graphic>
      </p:graphicFrame>
      <p:sp>
        <p:nvSpPr>
          <p:cNvPr id="13" name="Arrondir un rectangle à un seul coin 12"/>
          <p:cNvSpPr/>
          <p:nvPr/>
        </p:nvSpPr>
        <p:spPr bwMode="auto">
          <a:xfrm>
            <a:off x="177800" y="1638300"/>
            <a:ext cx="2552700" cy="1092200"/>
          </a:xfrm>
          <a:prstGeom prst="round1Rect">
            <a:avLst>
              <a:gd name="adj" fmla="val 0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b="1" dirty="0">
                <a:solidFill>
                  <a:srgbClr val="000090"/>
                </a:solidFill>
              </a:rPr>
              <a:t>N</a:t>
            </a:r>
            <a:r>
              <a:rPr kumimoji="0" lang="en-GB" sz="1800" b="1" i="0" u="none" strike="noStrike" cap="none" normalizeH="0" baseline="0" dirty="0" smtClean="0">
                <a:ln>
                  <a:noFill/>
                </a:ln>
                <a:solidFill>
                  <a:srgbClr val="000090"/>
                </a:solidFill>
                <a:effectLst/>
                <a:latin typeface="Arial" charset="0"/>
              </a:rPr>
              <a:t>etwork </a:t>
            </a:r>
            <a:endParaRPr kumimoji="0" lang="en-GB" sz="1800" b="1" i="0" u="none" strike="noStrike" cap="none" normalizeH="0" baseline="0" dirty="0" smtClean="0">
              <a:ln>
                <a:noFill/>
              </a:ln>
              <a:solidFill>
                <a:srgbClr val="000090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1" i="0" u="none" strike="noStrike" cap="none" normalizeH="0" baseline="0" dirty="0" smtClean="0">
                <a:ln>
                  <a:noFill/>
                </a:ln>
                <a:solidFill>
                  <a:srgbClr val="000090"/>
                </a:solidFill>
                <a:effectLst/>
                <a:latin typeface="Arial" charset="0"/>
              </a:rPr>
              <a:t>of the </a:t>
            </a:r>
            <a:r>
              <a:rPr kumimoji="0" lang="en-GB" sz="1800" b="1" i="0" u="none" strike="noStrike" cap="none" normalizeH="0" baseline="0" dirty="0" smtClean="0">
                <a:ln>
                  <a:noFill/>
                </a:ln>
                <a:solidFill>
                  <a:srgbClr val="000090"/>
                </a:solidFill>
                <a:effectLst/>
                <a:latin typeface="Arial" charset="0"/>
              </a:rPr>
              <a:t>k </a:t>
            </a:r>
            <a:endParaRPr kumimoji="0" lang="en-GB" sz="1800" b="1" i="0" u="none" strike="noStrike" cap="none" normalizeH="0" baseline="0" dirty="0" smtClean="0">
              <a:ln>
                <a:noFill/>
              </a:ln>
              <a:solidFill>
                <a:srgbClr val="000090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1" i="0" u="none" strike="noStrike" cap="none" normalizeH="0" baseline="0" dirty="0" smtClean="0">
                <a:ln>
                  <a:noFill/>
                </a:ln>
                <a:solidFill>
                  <a:srgbClr val="000090"/>
                </a:solidFill>
                <a:effectLst/>
                <a:latin typeface="Arial" charset="0"/>
              </a:rPr>
              <a:t>closest entries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dirty="0" smtClean="0">
              <a:ln>
                <a:noFill/>
              </a:ln>
              <a:solidFill>
                <a:srgbClr val="000090"/>
              </a:solidFill>
              <a:effectLst/>
              <a:latin typeface="Arial" charset="0"/>
            </a:endParaRPr>
          </a:p>
        </p:txBody>
      </p:sp>
      <p:sp>
        <p:nvSpPr>
          <p:cNvPr id="14" name="Arrondir un rectangle à un seul coin 13"/>
          <p:cNvSpPr/>
          <p:nvPr/>
        </p:nvSpPr>
        <p:spPr bwMode="auto">
          <a:xfrm>
            <a:off x="469900" y="4191000"/>
            <a:ext cx="2108200" cy="1193800"/>
          </a:xfrm>
          <a:prstGeom prst="round1Rect">
            <a:avLst>
              <a:gd name="adj" fmla="val 0"/>
            </a:avLst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b="1" dirty="0" smtClean="0">
                <a:solidFill>
                  <a:srgbClr val="FF3300"/>
                </a:solidFill>
              </a:rPr>
              <a:t>Uniform (dynamic)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b="1" dirty="0">
                <a:solidFill>
                  <a:srgbClr val="FF3300"/>
                </a:solidFill>
              </a:rPr>
              <a:t>s</a:t>
            </a:r>
            <a:r>
              <a:rPr lang="en-GB" b="1" dirty="0" smtClean="0">
                <a:solidFill>
                  <a:srgbClr val="FF3300"/>
                </a:solidFill>
              </a:rPr>
              <a:t>ample of </a:t>
            </a:r>
            <a:r>
              <a:rPr lang="en-GB" b="1" dirty="0" smtClean="0">
                <a:solidFill>
                  <a:srgbClr val="FF3300"/>
                </a:solidFill>
              </a:rPr>
              <a:t>c</a:t>
            </a:r>
            <a:endParaRPr lang="en-GB" b="1" dirty="0" smtClean="0">
              <a:solidFill>
                <a:srgbClr val="FF3300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b="1" dirty="0" smtClean="0">
                <a:solidFill>
                  <a:srgbClr val="FF3300"/>
                </a:solidFill>
              </a:rPr>
              <a:t>random entries</a:t>
            </a:r>
            <a:endParaRPr kumimoji="0" lang="en-GB" sz="1800" b="1" i="0" u="none" strike="noStrike" cap="none" normalizeH="0" baseline="0" dirty="0" smtClean="0">
              <a:ln>
                <a:noFill/>
              </a:ln>
              <a:solidFill>
                <a:srgbClr val="FF3300"/>
              </a:solidFill>
              <a:effectLst/>
              <a:latin typeface="Arial" charset="0"/>
            </a:endParaRPr>
          </a:p>
        </p:txBody>
      </p:sp>
      <p:graphicFrame>
        <p:nvGraphicFramePr>
          <p:cNvPr id="15" name="Tableau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154564"/>
              </p:ext>
            </p:extLst>
          </p:nvPr>
        </p:nvGraphicFramePr>
        <p:xfrm>
          <a:off x="3060701" y="1435100"/>
          <a:ext cx="2870199" cy="2015811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168399"/>
                <a:gridCol w="1701800"/>
              </a:tblGrid>
              <a:tr h="281122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@</a:t>
                      </a:r>
                      <a:r>
                        <a:rPr lang="en-GB" sz="1400" dirty="0" err="1" smtClean="0"/>
                        <a:t>IP:port</a:t>
                      </a:r>
                      <a:endParaRPr lang="en-GB" sz="1400" dirty="0"/>
                    </a:p>
                  </a:txBody>
                  <a:tcPr>
                    <a:solidFill>
                      <a:srgbClr val="D7FB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smtClean="0"/>
                        <a:t> 132.154.8.5:2020</a:t>
                      </a:r>
                      <a:endParaRPr lang="en-GB" sz="1400" b="0" dirty="0"/>
                    </a:p>
                  </a:txBody>
                  <a:tcPr>
                    <a:solidFill>
                      <a:srgbClr val="D7FBF9"/>
                    </a:solidFill>
                  </a:tcPr>
                </a:tc>
              </a:tr>
              <a:tr h="281122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Bloom</a:t>
                      </a:r>
                      <a:r>
                        <a:rPr lang="en-GB" sz="1400" b="1" baseline="0" dirty="0" smtClean="0"/>
                        <a:t> Filter</a:t>
                      </a:r>
                      <a:endParaRPr lang="en-GB" sz="1400" b="1" dirty="0"/>
                    </a:p>
                  </a:txBody>
                  <a:tcPr>
                    <a:solidFill>
                      <a:srgbClr val="D7FB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010111011001</a:t>
                      </a:r>
                      <a:endParaRPr lang="en-GB" sz="1400" dirty="0"/>
                    </a:p>
                  </a:txBody>
                  <a:tcPr>
                    <a:solidFill>
                      <a:srgbClr val="D7FBF9"/>
                    </a:solidFill>
                  </a:tcPr>
                </a:tc>
              </a:tr>
              <a:tr h="674692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Profile</a:t>
                      </a:r>
                      <a:endParaRPr lang="en-GB" sz="1400" b="1" dirty="0"/>
                    </a:p>
                  </a:txBody>
                  <a:tcPr>
                    <a:solidFill>
                      <a:srgbClr val="D7FB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aseline="0" dirty="0" smtClean="0"/>
                        <a:t>I </a:t>
                      </a:r>
                      <a:r>
                        <a:rPr lang="fr-FR" sz="1400" baseline="0" dirty="0" err="1" smtClean="0"/>
                        <a:t>like</a:t>
                      </a:r>
                      <a:r>
                        <a:rPr lang="fr-FR" sz="1400" baseline="0" dirty="0" smtClean="0"/>
                        <a:t> </a:t>
                      </a:r>
                      <a:r>
                        <a:rPr lang="fr-FR" sz="1400" baseline="0" dirty="0" err="1" smtClean="0"/>
                        <a:t>it</a:t>
                      </a:r>
                      <a:r>
                        <a:rPr lang="fr-FR" sz="1400" baseline="0" dirty="0" smtClean="0"/>
                        <a:t>: : N</a:t>
                      </a:r>
                      <a:r>
                        <a:rPr lang="fr-FR" sz="1400" baseline="-25000" dirty="0" smtClean="0"/>
                        <a:t>1,</a:t>
                      </a:r>
                      <a:r>
                        <a:rPr lang="fr-FR" sz="1400" baseline="0" dirty="0" smtClean="0"/>
                        <a:t> N</a:t>
                      </a:r>
                      <a:r>
                        <a:rPr lang="fr-FR" sz="1400" baseline="-25000" dirty="0" smtClean="0"/>
                        <a:t>2,</a:t>
                      </a:r>
                      <a:r>
                        <a:rPr lang="fr-FR" sz="1400" baseline="0" dirty="0" smtClean="0"/>
                        <a:t> …</a:t>
                      </a:r>
                    </a:p>
                    <a:p>
                      <a:r>
                        <a:rPr lang="fr-FR" sz="1400" baseline="0" dirty="0" smtClean="0"/>
                        <a:t>I </a:t>
                      </a:r>
                      <a:r>
                        <a:rPr lang="fr-FR" sz="1400" baseline="0" dirty="0" err="1" smtClean="0"/>
                        <a:t>don’t</a:t>
                      </a:r>
                      <a:r>
                        <a:rPr lang="fr-FR" sz="1400" baseline="0" dirty="0" smtClean="0"/>
                        <a:t> :   N</a:t>
                      </a:r>
                      <a:r>
                        <a:rPr lang="fr-FR" sz="1400" baseline="-25000" dirty="0" smtClean="0"/>
                        <a:t>10</a:t>
                      </a:r>
                      <a:r>
                        <a:rPr lang="fr-FR" sz="1400" baseline="30000" dirty="0" smtClean="0"/>
                        <a:t>,</a:t>
                      </a:r>
                      <a:r>
                        <a:rPr lang="fr-FR" sz="1400" baseline="0" dirty="0" smtClean="0"/>
                        <a:t> N</a:t>
                      </a:r>
                      <a:r>
                        <a:rPr lang="fr-FR" sz="1400" baseline="-25000" dirty="0" smtClean="0"/>
                        <a:t>13, …</a:t>
                      </a:r>
                      <a:endParaRPr lang="en-GB" sz="1400" dirty="0"/>
                    </a:p>
                  </a:txBody>
                  <a:tcPr>
                    <a:solidFill>
                      <a:srgbClr val="D7FBF9"/>
                    </a:solidFill>
                  </a:tcPr>
                </a:tc>
              </a:tr>
              <a:tr h="281122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Update time</a:t>
                      </a:r>
                      <a:endParaRPr lang="en-GB" sz="1400" b="1" dirty="0"/>
                    </a:p>
                  </a:txBody>
                  <a:tcPr>
                    <a:solidFill>
                      <a:srgbClr val="D7FB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5</a:t>
                      </a:r>
                      <a:endParaRPr lang="en-GB" sz="1400" dirty="0"/>
                    </a:p>
                  </a:txBody>
                  <a:tcPr>
                    <a:solidFill>
                      <a:srgbClr val="D7FBF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Tableau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4252587"/>
              </p:ext>
            </p:extLst>
          </p:nvPr>
        </p:nvGraphicFramePr>
        <p:xfrm>
          <a:off x="3213101" y="1587500"/>
          <a:ext cx="2870199" cy="2015811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168399"/>
                <a:gridCol w="1701800"/>
              </a:tblGrid>
              <a:tr h="281122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@</a:t>
                      </a:r>
                      <a:r>
                        <a:rPr lang="en-GB" sz="1400" dirty="0" err="1" smtClean="0"/>
                        <a:t>IP:port</a:t>
                      </a:r>
                      <a:endParaRPr lang="en-GB" sz="1400" dirty="0"/>
                    </a:p>
                  </a:txBody>
                  <a:tcPr>
                    <a:solidFill>
                      <a:srgbClr val="D7FB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smtClean="0"/>
                        <a:t> 132.154.8.5:2020</a:t>
                      </a:r>
                      <a:endParaRPr lang="en-GB" sz="1400" b="0" dirty="0"/>
                    </a:p>
                  </a:txBody>
                  <a:tcPr>
                    <a:solidFill>
                      <a:srgbClr val="D7FBF9"/>
                    </a:solidFill>
                  </a:tcPr>
                </a:tc>
              </a:tr>
              <a:tr h="281122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Bloom</a:t>
                      </a:r>
                      <a:r>
                        <a:rPr lang="en-GB" sz="1400" b="1" baseline="0" dirty="0" smtClean="0"/>
                        <a:t> Filter</a:t>
                      </a:r>
                      <a:endParaRPr lang="en-GB" sz="1400" b="1" dirty="0"/>
                    </a:p>
                  </a:txBody>
                  <a:tcPr>
                    <a:solidFill>
                      <a:srgbClr val="D7FB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010111011001</a:t>
                      </a:r>
                      <a:endParaRPr lang="en-GB" sz="1400" dirty="0"/>
                    </a:p>
                  </a:txBody>
                  <a:tcPr>
                    <a:solidFill>
                      <a:srgbClr val="D7FBF9"/>
                    </a:solidFill>
                  </a:tcPr>
                </a:tc>
              </a:tr>
              <a:tr h="674692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Profile</a:t>
                      </a:r>
                      <a:endParaRPr lang="en-GB" sz="1400" b="1" dirty="0"/>
                    </a:p>
                  </a:txBody>
                  <a:tcPr>
                    <a:solidFill>
                      <a:srgbClr val="D7FB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aseline="0" dirty="0" smtClean="0"/>
                        <a:t>I </a:t>
                      </a:r>
                      <a:r>
                        <a:rPr lang="fr-FR" sz="1400" baseline="0" dirty="0" err="1" smtClean="0"/>
                        <a:t>like</a:t>
                      </a:r>
                      <a:r>
                        <a:rPr lang="fr-FR" sz="1400" baseline="0" dirty="0" smtClean="0"/>
                        <a:t> </a:t>
                      </a:r>
                      <a:r>
                        <a:rPr lang="fr-FR" sz="1400" baseline="0" dirty="0" err="1" smtClean="0"/>
                        <a:t>it</a:t>
                      </a:r>
                      <a:r>
                        <a:rPr lang="fr-FR" sz="1400" baseline="0" dirty="0" smtClean="0"/>
                        <a:t>: : N</a:t>
                      </a:r>
                      <a:r>
                        <a:rPr lang="fr-FR" sz="1400" baseline="-25000" dirty="0" smtClean="0"/>
                        <a:t>1,</a:t>
                      </a:r>
                      <a:r>
                        <a:rPr lang="fr-FR" sz="1400" baseline="0" dirty="0" smtClean="0"/>
                        <a:t> N</a:t>
                      </a:r>
                      <a:r>
                        <a:rPr lang="fr-FR" sz="1400" baseline="-25000" dirty="0" smtClean="0"/>
                        <a:t>2,</a:t>
                      </a:r>
                      <a:r>
                        <a:rPr lang="fr-FR" sz="1400" baseline="0" dirty="0" smtClean="0"/>
                        <a:t> …</a:t>
                      </a:r>
                    </a:p>
                    <a:p>
                      <a:r>
                        <a:rPr lang="fr-FR" sz="1400" baseline="0" dirty="0" smtClean="0"/>
                        <a:t>I </a:t>
                      </a:r>
                      <a:r>
                        <a:rPr lang="fr-FR" sz="1400" baseline="0" dirty="0" err="1" smtClean="0"/>
                        <a:t>don’t</a:t>
                      </a:r>
                      <a:r>
                        <a:rPr lang="fr-FR" sz="1400" baseline="0" dirty="0" smtClean="0"/>
                        <a:t> :   N</a:t>
                      </a:r>
                      <a:r>
                        <a:rPr lang="fr-FR" sz="1400" baseline="-25000" dirty="0" smtClean="0"/>
                        <a:t>10</a:t>
                      </a:r>
                      <a:r>
                        <a:rPr lang="fr-FR" sz="1400" baseline="30000" dirty="0" smtClean="0"/>
                        <a:t>,</a:t>
                      </a:r>
                      <a:r>
                        <a:rPr lang="fr-FR" sz="1400" baseline="0" dirty="0" smtClean="0"/>
                        <a:t> N</a:t>
                      </a:r>
                      <a:r>
                        <a:rPr lang="fr-FR" sz="1400" baseline="-25000" dirty="0" smtClean="0"/>
                        <a:t>13, …</a:t>
                      </a:r>
                      <a:endParaRPr lang="en-GB" sz="1400" dirty="0"/>
                    </a:p>
                  </a:txBody>
                  <a:tcPr>
                    <a:solidFill>
                      <a:srgbClr val="D7FBF9"/>
                    </a:solidFill>
                  </a:tcPr>
                </a:tc>
              </a:tr>
              <a:tr h="281122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Update time</a:t>
                      </a:r>
                      <a:endParaRPr lang="en-GB" sz="1400" b="1" dirty="0"/>
                    </a:p>
                  </a:txBody>
                  <a:tcPr>
                    <a:solidFill>
                      <a:srgbClr val="D7FB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5</a:t>
                      </a:r>
                      <a:endParaRPr lang="en-GB" sz="1400" dirty="0"/>
                    </a:p>
                  </a:txBody>
                  <a:tcPr>
                    <a:solidFill>
                      <a:srgbClr val="D7FBF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Tableau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000236"/>
              </p:ext>
            </p:extLst>
          </p:nvPr>
        </p:nvGraphicFramePr>
        <p:xfrm>
          <a:off x="3365501" y="1739900"/>
          <a:ext cx="2870199" cy="2015811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168399"/>
                <a:gridCol w="1701800"/>
              </a:tblGrid>
              <a:tr h="281122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@</a:t>
                      </a:r>
                      <a:r>
                        <a:rPr lang="en-GB" sz="1400" dirty="0" err="1" smtClean="0"/>
                        <a:t>IP:port</a:t>
                      </a:r>
                      <a:endParaRPr lang="en-GB" sz="1400" dirty="0"/>
                    </a:p>
                  </a:txBody>
                  <a:tcPr>
                    <a:solidFill>
                      <a:srgbClr val="D7FB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smtClean="0"/>
                        <a:t> 132.154.8.5:2020</a:t>
                      </a:r>
                      <a:endParaRPr lang="en-GB" sz="1400" b="0" dirty="0"/>
                    </a:p>
                  </a:txBody>
                  <a:tcPr>
                    <a:solidFill>
                      <a:srgbClr val="D7FBF9"/>
                    </a:solidFill>
                  </a:tcPr>
                </a:tc>
              </a:tr>
              <a:tr h="281122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Bloom</a:t>
                      </a:r>
                      <a:r>
                        <a:rPr lang="en-GB" sz="1400" b="1" baseline="0" dirty="0" smtClean="0"/>
                        <a:t> Filter</a:t>
                      </a:r>
                      <a:endParaRPr lang="en-GB" sz="1400" b="1" dirty="0"/>
                    </a:p>
                  </a:txBody>
                  <a:tcPr>
                    <a:solidFill>
                      <a:srgbClr val="D7FB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010111011001</a:t>
                      </a:r>
                      <a:endParaRPr lang="en-GB" sz="1400" dirty="0"/>
                    </a:p>
                  </a:txBody>
                  <a:tcPr>
                    <a:solidFill>
                      <a:srgbClr val="D7FBF9"/>
                    </a:solidFill>
                  </a:tcPr>
                </a:tc>
              </a:tr>
              <a:tr h="674692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Profile</a:t>
                      </a:r>
                      <a:endParaRPr lang="en-GB" sz="1400" b="1" dirty="0"/>
                    </a:p>
                  </a:txBody>
                  <a:tcPr>
                    <a:solidFill>
                      <a:srgbClr val="D7FB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aseline="0" dirty="0" smtClean="0"/>
                        <a:t>I </a:t>
                      </a:r>
                      <a:r>
                        <a:rPr lang="fr-FR" sz="1400" baseline="0" dirty="0" err="1" smtClean="0"/>
                        <a:t>like</a:t>
                      </a:r>
                      <a:r>
                        <a:rPr lang="fr-FR" sz="1400" baseline="0" dirty="0" smtClean="0"/>
                        <a:t> </a:t>
                      </a:r>
                      <a:r>
                        <a:rPr lang="fr-FR" sz="1400" baseline="0" dirty="0" err="1" smtClean="0"/>
                        <a:t>it</a:t>
                      </a:r>
                      <a:r>
                        <a:rPr lang="fr-FR" sz="1400" baseline="0" dirty="0" smtClean="0"/>
                        <a:t>: : N</a:t>
                      </a:r>
                      <a:r>
                        <a:rPr lang="fr-FR" sz="1400" baseline="-25000" dirty="0" smtClean="0"/>
                        <a:t>1,</a:t>
                      </a:r>
                      <a:r>
                        <a:rPr lang="fr-FR" sz="1400" baseline="0" dirty="0" smtClean="0"/>
                        <a:t> N</a:t>
                      </a:r>
                      <a:r>
                        <a:rPr lang="fr-FR" sz="1400" baseline="-25000" dirty="0" smtClean="0"/>
                        <a:t>2,</a:t>
                      </a:r>
                      <a:r>
                        <a:rPr lang="fr-FR" sz="1400" baseline="0" dirty="0" smtClean="0"/>
                        <a:t> …</a:t>
                      </a:r>
                    </a:p>
                    <a:p>
                      <a:r>
                        <a:rPr lang="fr-FR" sz="1400" baseline="0" dirty="0" smtClean="0"/>
                        <a:t>I </a:t>
                      </a:r>
                      <a:r>
                        <a:rPr lang="fr-FR" sz="1400" baseline="0" dirty="0" err="1" smtClean="0"/>
                        <a:t>don’t</a:t>
                      </a:r>
                      <a:r>
                        <a:rPr lang="fr-FR" sz="1400" baseline="0" dirty="0" smtClean="0"/>
                        <a:t> :   N</a:t>
                      </a:r>
                      <a:r>
                        <a:rPr lang="fr-FR" sz="1400" baseline="-25000" dirty="0" smtClean="0"/>
                        <a:t>10</a:t>
                      </a:r>
                      <a:r>
                        <a:rPr lang="fr-FR" sz="1400" baseline="30000" dirty="0" smtClean="0"/>
                        <a:t>,</a:t>
                      </a:r>
                      <a:r>
                        <a:rPr lang="fr-FR" sz="1400" baseline="0" dirty="0" smtClean="0"/>
                        <a:t> N</a:t>
                      </a:r>
                      <a:r>
                        <a:rPr lang="fr-FR" sz="1400" baseline="-25000" dirty="0" smtClean="0"/>
                        <a:t>13, …</a:t>
                      </a:r>
                      <a:endParaRPr lang="en-GB" sz="1400" dirty="0"/>
                    </a:p>
                  </a:txBody>
                  <a:tcPr>
                    <a:solidFill>
                      <a:srgbClr val="D7FBF9"/>
                    </a:solidFill>
                  </a:tcPr>
                </a:tc>
              </a:tr>
              <a:tr h="281122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Update time</a:t>
                      </a:r>
                      <a:endParaRPr lang="en-GB" sz="1400" b="1" dirty="0"/>
                    </a:p>
                  </a:txBody>
                  <a:tcPr>
                    <a:solidFill>
                      <a:srgbClr val="D7FB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5</a:t>
                      </a:r>
                      <a:endParaRPr lang="en-GB" sz="1400" dirty="0"/>
                    </a:p>
                  </a:txBody>
                  <a:tcPr>
                    <a:solidFill>
                      <a:srgbClr val="D7FBF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Tableau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928943"/>
              </p:ext>
            </p:extLst>
          </p:nvPr>
        </p:nvGraphicFramePr>
        <p:xfrm>
          <a:off x="3517901" y="1892300"/>
          <a:ext cx="2870199" cy="2015811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168399"/>
                <a:gridCol w="1701800"/>
              </a:tblGrid>
              <a:tr h="281122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@</a:t>
                      </a:r>
                      <a:r>
                        <a:rPr lang="en-GB" sz="1400" dirty="0" err="1" smtClean="0"/>
                        <a:t>IP:port</a:t>
                      </a:r>
                      <a:endParaRPr lang="en-GB" sz="1400" dirty="0"/>
                    </a:p>
                  </a:txBody>
                  <a:tcPr>
                    <a:solidFill>
                      <a:srgbClr val="D7FB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smtClean="0"/>
                        <a:t> 132.154.8.5:2020</a:t>
                      </a:r>
                      <a:endParaRPr lang="en-GB" sz="1400" b="0" dirty="0"/>
                    </a:p>
                  </a:txBody>
                  <a:tcPr>
                    <a:solidFill>
                      <a:srgbClr val="D7FBF9"/>
                    </a:solidFill>
                  </a:tcPr>
                </a:tc>
              </a:tr>
              <a:tr h="281122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Bloom</a:t>
                      </a:r>
                      <a:r>
                        <a:rPr lang="en-GB" sz="1400" b="1" baseline="0" dirty="0" smtClean="0"/>
                        <a:t> Filter</a:t>
                      </a:r>
                      <a:endParaRPr lang="en-GB" sz="1400" b="1" dirty="0"/>
                    </a:p>
                  </a:txBody>
                  <a:tcPr>
                    <a:solidFill>
                      <a:srgbClr val="D7FB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010111011001</a:t>
                      </a:r>
                      <a:endParaRPr lang="en-GB" sz="1400" dirty="0"/>
                    </a:p>
                  </a:txBody>
                  <a:tcPr>
                    <a:solidFill>
                      <a:srgbClr val="D7FBF9"/>
                    </a:solidFill>
                  </a:tcPr>
                </a:tc>
              </a:tr>
              <a:tr h="674692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Profile</a:t>
                      </a:r>
                      <a:endParaRPr lang="en-GB" sz="1400" b="1" dirty="0"/>
                    </a:p>
                  </a:txBody>
                  <a:tcPr>
                    <a:solidFill>
                      <a:srgbClr val="D7FB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aseline="0" dirty="0" smtClean="0"/>
                        <a:t>+: </a:t>
                      </a:r>
                      <a:r>
                        <a:rPr lang="fr-FR" sz="1400" baseline="0" dirty="0" smtClean="0"/>
                        <a:t>N</a:t>
                      </a:r>
                      <a:r>
                        <a:rPr lang="fr-FR" sz="1400" baseline="-25000" dirty="0" smtClean="0"/>
                        <a:t>1,</a:t>
                      </a:r>
                      <a:r>
                        <a:rPr lang="fr-FR" sz="1400" baseline="0" dirty="0" smtClean="0"/>
                        <a:t> N</a:t>
                      </a:r>
                      <a:r>
                        <a:rPr lang="fr-FR" sz="1400" baseline="-25000" dirty="0" smtClean="0"/>
                        <a:t>2,</a:t>
                      </a:r>
                      <a:r>
                        <a:rPr lang="fr-FR" sz="1400" baseline="0" dirty="0" smtClean="0"/>
                        <a:t> …</a:t>
                      </a:r>
                    </a:p>
                    <a:p>
                      <a:r>
                        <a:rPr lang="fr-FR" sz="1400" baseline="0" dirty="0" smtClean="0"/>
                        <a:t>- :  </a:t>
                      </a:r>
                      <a:r>
                        <a:rPr lang="fr-FR" sz="1400" baseline="0" dirty="0" smtClean="0"/>
                        <a:t>N</a:t>
                      </a:r>
                      <a:r>
                        <a:rPr lang="fr-FR" sz="1400" baseline="-25000" dirty="0" smtClean="0"/>
                        <a:t>10</a:t>
                      </a:r>
                      <a:r>
                        <a:rPr lang="fr-FR" sz="1400" baseline="30000" dirty="0" smtClean="0"/>
                        <a:t>,</a:t>
                      </a:r>
                      <a:r>
                        <a:rPr lang="fr-FR" sz="1400" baseline="0" dirty="0" smtClean="0"/>
                        <a:t> N</a:t>
                      </a:r>
                      <a:r>
                        <a:rPr lang="fr-FR" sz="1400" baseline="-25000" dirty="0" smtClean="0"/>
                        <a:t>13, …</a:t>
                      </a:r>
                      <a:endParaRPr lang="en-GB" sz="1400" dirty="0"/>
                    </a:p>
                  </a:txBody>
                  <a:tcPr>
                    <a:solidFill>
                      <a:srgbClr val="D7FBF9"/>
                    </a:solidFill>
                  </a:tcPr>
                </a:tc>
              </a:tr>
              <a:tr h="281122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Update time</a:t>
                      </a:r>
                      <a:endParaRPr lang="en-GB" sz="1400" b="1" dirty="0"/>
                    </a:p>
                  </a:txBody>
                  <a:tcPr>
                    <a:solidFill>
                      <a:srgbClr val="D7FB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5</a:t>
                      </a:r>
                      <a:endParaRPr lang="en-GB" sz="1400" dirty="0"/>
                    </a:p>
                  </a:txBody>
                  <a:tcPr>
                    <a:solidFill>
                      <a:srgbClr val="D7FBF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Tableau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635292"/>
              </p:ext>
            </p:extLst>
          </p:nvPr>
        </p:nvGraphicFramePr>
        <p:xfrm>
          <a:off x="3429000" y="4330700"/>
          <a:ext cx="2730500" cy="1360169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65250"/>
                <a:gridCol w="1019130"/>
                <a:gridCol w="346120"/>
              </a:tblGrid>
              <a:tr h="32385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@IP: port</a:t>
                      </a:r>
                      <a:endParaRPr lang="en-GB" sz="1400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smtClean="0"/>
                        <a:t>102.14.18.1:2110</a:t>
                      </a:r>
                      <a:endParaRPr lang="en-GB" sz="1400" b="0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 smtClean="0"/>
                    </a:p>
                  </a:txBody>
                  <a:tcPr>
                    <a:solidFill>
                      <a:srgbClr val="FF8000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Bloom Filter</a:t>
                      </a:r>
                      <a:endParaRPr lang="en-GB" sz="1400" b="1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100100000110</a:t>
                      </a:r>
                      <a:endParaRPr lang="en-GB" sz="1400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Update</a:t>
                      </a:r>
                      <a:r>
                        <a:rPr lang="en-GB" sz="1400" b="1" baseline="0" dirty="0" smtClean="0"/>
                        <a:t> time</a:t>
                      </a:r>
                      <a:endParaRPr lang="en-GB" sz="1400" b="1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30</a:t>
                      </a:r>
                      <a:endParaRPr lang="en-GB" sz="1400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Tableau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9492633"/>
              </p:ext>
            </p:extLst>
          </p:nvPr>
        </p:nvGraphicFramePr>
        <p:xfrm>
          <a:off x="3581400" y="4483100"/>
          <a:ext cx="2730500" cy="1360169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65250"/>
                <a:gridCol w="1019130"/>
                <a:gridCol w="346120"/>
              </a:tblGrid>
              <a:tr h="32385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@IP: port</a:t>
                      </a:r>
                      <a:endParaRPr lang="en-GB" sz="1400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smtClean="0"/>
                        <a:t>102.14.18.1:2110</a:t>
                      </a:r>
                      <a:endParaRPr lang="en-GB" sz="1400" b="0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 smtClean="0"/>
                    </a:p>
                  </a:txBody>
                  <a:tcPr>
                    <a:solidFill>
                      <a:srgbClr val="FF8000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Bloom Filter</a:t>
                      </a:r>
                      <a:endParaRPr lang="en-GB" sz="1400" b="1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100100000110</a:t>
                      </a:r>
                      <a:endParaRPr lang="en-GB" sz="1400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Update</a:t>
                      </a:r>
                      <a:r>
                        <a:rPr lang="en-GB" sz="1400" b="1" baseline="0" dirty="0" smtClean="0"/>
                        <a:t> time</a:t>
                      </a:r>
                      <a:endParaRPr lang="en-GB" sz="1400" b="1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30</a:t>
                      </a:r>
                      <a:endParaRPr lang="en-GB" sz="1400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Tableau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969101"/>
              </p:ext>
            </p:extLst>
          </p:nvPr>
        </p:nvGraphicFramePr>
        <p:xfrm>
          <a:off x="3733800" y="4635500"/>
          <a:ext cx="2730500" cy="1360169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65250"/>
                <a:gridCol w="1019130"/>
                <a:gridCol w="346120"/>
              </a:tblGrid>
              <a:tr h="32385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@IP: port</a:t>
                      </a:r>
                      <a:endParaRPr lang="en-GB" sz="1400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smtClean="0"/>
                        <a:t>102.14.18.1:2110</a:t>
                      </a:r>
                      <a:endParaRPr lang="en-GB" sz="1400" b="0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 smtClean="0"/>
                    </a:p>
                  </a:txBody>
                  <a:tcPr>
                    <a:solidFill>
                      <a:srgbClr val="FF8000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Bloom Filter</a:t>
                      </a:r>
                      <a:endParaRPr lang="en-GB" sz="1400" b="1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100100000110</a:t>
                      </a:r>
                      <a:endParaRPr lang="en-GB" sz="1400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Update</a:t>
                      </a:r>
                      <a:r>
                        <a:rPr lang="en-GB" sz="1400" b="1" baseline="0" dirty="0" smtClean="0"/>
                        <a:t> time</a:t>
                      </a:r>
                      <a:endParaRPr lang="en-GB" sz="1400" b="1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30</a:t>
                      </a:r>
                      <a:endParaRPr lang="en-GB" sz="1400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Tableau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572876"/>
              </p:ext>
            </p:extLst>
          </p:nvPr>
        </p:nvGraphicFramePr>
        <p:xfrm>
          <a:off x="3886200" y="4787900"/>
          <a:ext cx="2730500" cy="1360169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65250"/>
                <a:gridCol w="1019130"/>
                <a:gridCol w="346120"/>
              </a:tblGrid>
              <a:tr h="32385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@IP: port</a:t>
                      </a:r>
                      <a:endParaRPr lang="en-GB" sz="1400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smtClean="0"/>
                        <a:t>102.14.18.1:2110</a:t>
                      </a:r>
                      <a:endParaRPr lang="en-GB" sz="1400" b="0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 smtClean="0"/>
                    </a:p>
                  </a:txBody>
                  <a:tcPr>
                    <a:solidFill>
                      <a:srgbClr val="FF8000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Bloom Filter</a:t>
                      </a:r>
                      <a:endParaRPr lang="en-GB" sz="1400" b="1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100100000110</a:t>
                      </a:r>
                      <a:endParaRPr lang="en-GB" sz="1400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Update</a:t>
                      </a:r>
                      <a:r>
                        <a:rPr lang="en-GB" sz="1400" b="1" baseline="0" dirty="0" smtClean="0"/>
                        <a:t> time</a:t>
                      </a:r>
                      <a:endParaRPr lang="en-GB" sz="1400" b="1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30</a:t>
                      </a:r>
                      <a:endParaRPr lang="en-GB" sz="1400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" name="Tableau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837435"/>
              </p:ext>
            </p:extLst>
          </p:nvPr>
        </p:nvGraphicFramePr>
        <p:xfrm>
          <a:off x="4038600" y="4940300"/>
          <a:ext cx="2730500" cy="1360169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65250"/>
                <a:gridCol w="1019130"/>
                <a:gridCol w="346120"/>
              </a:tblGrid>
              <a:tr h="32385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@IP: port</a:t>
                      </a:r>
                      <a:endParaRPr lang="en-GB" sz="1400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smtClean="0"/>
                        <a:t>102.14.18.1:2110</a:t>
                      </a:r>
                      <a:endParaRPr lang="en-GB" sz="1400" b="0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 smtClean="0"/>
                    </a:p>
                  </a:txBody>
                  <a:tcPr>
                    <a:solidFill>
                      <a:srgbClr val="FF8000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Bloom Filter</a:t>
                      </a:r>
                      <a:endParaRPr lang="en-GB" sz="1400" b="1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100100000110</a:t>
                      </a:r>
                      <a:endParaRPr lang="en-GB" sz="1400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Update</a:t>
                      </a:r>
                      <a:r>
                        <a:rPr lang="en-GB" sz="1400" b="1" baseline="0" dirty="0" smtClean="0"/>
                        <a:t> time</a:t>
                      </a:r>
                      <a:endParaRPr lang="en-GB" sz="1400" b="1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30</a:t>
                      </a:r>
                      <a:endParaRPr lang="en-GB" sz="1400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" name="Tableau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388317"/>
              </p:ext>
            </p:extLst>
          </p:nvPr>
        </p:nvGraphicFramePr>
        <p:xfrm>
          <a:off x="4191000" y="5092700"/>
          <a:ext cx="2730500" cy="1360169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65250"/>
                <a:gridCol w="1019130"/>
                <a:gridCol w="346120"/>
              </a:tblGrid>
              <a:tr h="32385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@IP: port</a:t>
                      </a:r>
                      <a:endParaRPr lang="en-GB" sz="1400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smtClean="0"/>
                        <a:t>102.14.18.1:2110</a:t>
                      </a:r>
                      <a:endParaRPr lang="en-GB" sz="1400" b="0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 smtClean="0"/>
                    </a:p>
                  </a:txBody>
                  <a:tcPr>
                    <a:solidFill>
                      <a:srgbClr val="FF8000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Bloom Filter</a:t>
                      </a:r>
                      <a:endParaRPr lang="en-GB" sz="1400" b="1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100100000110</a:t>
                      </a:r>
                      <a:endParaRPr lang="en-GB" sz="1400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Update</a:t>
                      </a:r>
                      <a:r>
                        <a:rPr lang="en-GB" sz="1400" b="1" baseline="0" dirty="0" smtClean="0"/>
                        <a:t> time</a:t>
                      </a:r>
                      <a:endParaRPr lang="en-GB" sz="1400" b="1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30</a:t>
                      </a:r>
                      <a:endParaRPr lang="en-GB" sz="1400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5131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rgbClr val="000000"/>
                </a:solidFill>
              </a:rPr>
              <a:t>Localized</a:t>
            </a:r>
            <a:r>
              <a:rPr lang="fr-FR" dirty="0" smtClean="0">
                <a:solidFill>
                  <a:srgbClr val="000000"/>
                </a:solidFill>
              </a:rPr>
              <a:t> KNN in </a:t>
            </a:r>
            <a:r>
              <a:rPr lang="fr-FR" dirty="0" err="1" smtClean="0">
                <a:solidFill>
                  <a:srgbClr val="000000"/>
                </a:solidFill>
              </a:rPr>
              <a:t>centralized</a:t>
            </a:r>
            <a:r>
              <a:rPr lang="fr-FR" dirty="0" smtClean="0">
                <a:solidFill>
                  <a:srgbClr val="000000"/>
                </a:solidFill>
              </a:rPr>
              <a:t> settings 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0201" y="1905000"/>
            <a:ext cx="8051800" cy="4206875"/>
          </a:xfrm>
        </p:spPr>
        <p:txBody>
          <a:bodyPr/>
          <a:lstStyle/>
          <a:p>
            <a:r>
              <a:rPr lang="fr-FR" dirty="0" smtClean="0">
                <a:solidFill>
                  <a:srgbClr val="000000"/>
                </a:solidFill>
              </a:rPr>
              <a:t>[Dong &amp; al, WWW 2011]</a:t>
            </a:r>
            <a:endParaRPr lang="fr-FR" dirty="0">
              <a:solidFill>
                <a:srgbClr val="000000"/>
              </a:solidFill>
            </a:endParaRPr>
          </a:p>
        </p:txBody>
      </p:sp>
      <p:cxnSp>
        <p:nvCxnSpPr>
          <p:cNvPr id="22" name="Straight Connector 23"/>
          <p:cNvCxnSpPr>
            <a:stCxn id="34" idx="1"/>
          </p:cNvCxnSpPr>
          <p:nvPr/>
        </p:nvCxnSpPr>
        <p:spPr bwMode="auto">
          <a:xfrm rot="5400000" flipH="1" flipV="1">
            <a:off x="3331494" y="3920598"/>
            <a:ext cx="372822" cy="31113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3366CC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23" name="Straight Connector 24"/>
          <p:cNvCxnSpPr>
            <a:stCxn id="28" idx="2"/>
            <a:endCxn id="24" idx="6"/>
          </p:cNvCxnSpPr>
          <p:nvPr/>
        </p:nvCxnSpPr>
        <p:spPr bwMode="auto">
          <a:xfrm rot="10800000">
            <a:off x="3987800" y="3886200"/>
            <a:ext cx="28575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24" name="Oval 31"/>
          <p:cNvSpPr>
            <a:spLocks noChangeAspect="1" noChangeArrowheads="1"/>
          </p:cNvSpPr>
          <p:nvPr/>
        </p:nvSpPr>
        <p:spPr bwMode="auto">
          <a:xfrm>
            <a:off x="3359150" y="3771900"/>
            <a:ext cx="628650" cy="2286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3366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25" name="Straight Connector 26"/>
          <p:cNvCxnSpPr>
            <a:stCxn id="27" idx="3"/>
            <a:endCxn id="29" idx="2"/>
          </p:cNvCxnSpPr>
          <p:nvPr/>
        </p:nvCxnSpPr>
        <p:spPr bwMode="auto">
          <a:xfrm rot="5400000">
            <a:off x="4553478" y="3544220"/>
            <a:ext cx="379934" cy="31113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3366CC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26" name="Straight Connector 27"/>
          <p:cNvCxnSpPr>
            <a:stCxn id="30" idx="1"/>
            <a:endCxn id="29" idx="2"/>
          </p:cNvCxnSpPr>
          <p:nvPr/>
        </p:nvCxnSpPr>
        <p:spPr bwMode="auto">
          <a:xfrm rot="16200000" flipV="1">
            <a:off x="4557034" y="3920597"/>
            <a:ext cx="372822" cy="31113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3366CC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27" name="Oval 29"/>
          <p:cNvSpPr>
            <a:spLocks noChangeAspect="1" noChangeArrowheads="1"/>
          </p:cNvSpPr>
          <p:nvPr/>
        </p:nvSpPr>
        <p:spPr bwMode="auto">
          <a:xfrm>
            <a:off x="4806950" y="3314700"/>
            <a:ext cx="628650" cy="2286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3366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" name="Oval 29"/>
          <p:cNvSpPr>
            <a:spLocks noChangeAspect="1" noChangeArrowheads="1"/>
          </p:cNvSpPr>
          <p:nvPr/>
        </p:nvSpPr>
        <p:spPr bwMode="auto">
          <a:xfrm>
            <a:off x="4273550" y="3771900"/>
            <a:ext cx="628650" cy="2286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3366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9" name="Picture 30" descr="User-Administrator-Blue-ic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547" y="3467100"/>
            <a:ext cx="422656" cy="422656"/>
          </a:xfrm>
          <a:prstGeom prst="rect">
            <a:avLst/>
          </a:prstGeom>
        </p:spPr>
      </p:pic>
      <p:sp>
        <p:nvSpPr>
          <p:cNvPr id="30" name="Oval 29"/>
          <p:cNvSpPr>
            <a:spLocks noChangeAspect="1" noChangeArrowheads="1"/>
          </p:cNvSpPr>
          <p:nvPr/>
        </p:nvSpPr>
        <p:spPr bwMode="auto">
          <a:xfrm>
            <a:off x="4806950" y="4229100"/>
            <a:ext cx="628650" cy="2286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3366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1" name="Picture 32" descr="User-Coat-Blue-ic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2200" y="3924300"/>
            <a:ext cx="438150" cy="438150"/>
          </a:xfrm>
          <a:prstGeom prst="rect">
            <a:avLst/>
          </a:prstGeom>
        </p:spPr>
      </p:pic>
      <p:cxnSp>
        <p:nvCxnSpPr>
          <p:cNvPr id="32" name="Straight Connector 33"/>
          <p:cNvCxnSpPr>
            <a:stCxn id="33" idx="3"/>
          </p:cNvCxnSpPr>
          <p:nvPr/>
        </p:nvCxnSpPr>
        <p:spPr bwMode="auto">
          <a:xfrm rot="16200000" flipH="1">
            <a:off x="3327938" y="3544219"/>
            <a:ext cx="379934" cy="31113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3366CC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33" name="Oval 29"/>
          <p:cNvSpPr>
            <a:spLocks noChangeAspect="1" noChangeArrowheads="1"/>
          </p:cNvSpPr>
          <p:nvPr/>
        </p:nvSpPr>
        <p:spPr bwMode="auto">
          <a:xfrm flipH="1">
            <a:off x="2825750" y="3314700"/>
            <a:ext cx="628650" cy="2286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3366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" name="Oval 29"/>
          <p:cNvSpPr>
            <a:spLocks noChangeAspect="1" noChangeArrowheads="1"/>
          </p:cNvSpPr>
          <p:nvPr/>
        </p:nvSpPr>
        <p:spPr bwMode="auto">
          <a:xfrm flipH="1">
            <a:off x="2825750" y="4229100"/>
            <a:ext cx="628650" cy="2286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3366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5" name="Picture 36" descr="User-Coat-Red-ic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050" y="3009900"/>
            <a:ext cx="422656" cy="422656"/>
          </a:xfrm>
          <a:prstGeom prst="rect">
            <a:avLst/>
          </a:prstGeom>
        </p:spPr>
      </p:pic>
      <p:pic>
        <p:nvPicPr>
          <p:cNvPr id="36" name="Picture 37" descr="User-Preppy-Red-ico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7694" y="3009900"/>
            <a:ext cx="422656" cy="422656"/>
          </a:xfrm>
          <a:prstGeom prst="rect">
            <a:avLst/>
          </a:prstGeom>
        </p:spPr>
      </p:pic>
      <p:pic>
        <p:nvPicPr>
          <p:cNvPr id="37" name="Picture 38" descr="User-Executive-Blue-ico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0050" y="3939794"/>
            <a:ext cx="422656" cy="422656"/>
          </a:xfrm>
          <a:prstGeom prst="rect">
            <a:avLst/>
          </a:prstGeom>
        </p:spPr>
      </p:pic>
      <p:sp>
        <p:nvSpPr>
          <p:cNvPr id="43" name="Text Box 94"/>
          <p:cNvSpPr txBox="1">
            <a:spLocks noChangeArrowheads="1"/>
          </p:cNvSpPr>
          <p:nvPr/>
        </p:nvSpPr>
        <p:spPr bwMode="auto">
          <a:xfrm>
            <a:off x="2921000" y="3619500"/>
            <a:ext cx="38914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1400" dirty="0">
                <a:solidFill>
                  <a:schemeClr val="accent1"/>
                </a:solidFill>
              </a:rPr>
              <a:t>Alice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44" name="Text Box 100"/>
          <p:cNvSpPr txBox="1">
            <a:spLocks noChangeArrowheads="1"/>
          </p:cNvSpPr>
          <p:nvPr/>
        </p:nvSpPr>
        <p:spPr bwMode="auto">
          <a:xfrm>
            <a:off x="5116152" y="3543300"/>
            <a:ext cx="31944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dirty="0">
                <a:solidFill>
                  <a:schemeClr val="accent1"/>
                </a:solidFill>
              </a:rPr>
              <a:t>Bob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45" name="Text Box 101"/>
          <p:cNvSpPr txBox="1">
            <a:spLocks noChangeArrowheads="1"/>
          </p:cNvSpPr>
          <p:nvPr/>
        </p:nvSpPr>
        <p:spPr bwMode="auto">
          <a:xfrm>
            <a:off x="5435600" y="3009900"/>
            <a:ext cx="32917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1400" dirty="0">
                <a:solidFill>
                  <a:schemeClr val="accent1"/>
                </a:solidFill>
              </a:rPr>
              <a:t>Carl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46" name="Text Box 102"/>
          <p:cNvSpPr txBox="1">
            <a:spLocks noChangeArrowheads="1"/>
          </p:cNvSpPr>
          <p:nvPr/>
        </p:nvSpPr>
        <p:spPr bwMode="auto">
          <a:xfrm>
            <a:off x="5435600" y="4000500"/>
            <a:ext cx="41912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1400" dirty="0">
                <a:solidFill>
                  <a:schemeClr val="accent1"/>
                </a:solidFill>
              </a:rPr>
              <a:t>Dave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47" name="Text Box 110"/>
          <p:cNvSpPr txBox="1">
            <a:spLocks noChangeArrowheads="1"/>
          </p:cNvSpPr>
          <p:nvPr/>
        </p:nvSpPr>
        <p:spPr bwMode="auto">
          <a:xfrm>
            <a:off x="2455214" y="4000500"/>
            <a:ext cx="33926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dirty="0">
                <a:solidFill>
                  <a:schemeClr val="accent1"/>
                </a:solidFill>
              </a:rPr>
              <a:t>Ellie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48" name="Text Box 110"/>
          <p:cNvSpPr txBox="1">
            <a:spLocks noChangeArrowheads="1"/>
          </p:cNvSpPr>
          <p:nvPr/>
        </p:nvSpPr>
        <p:spPr bwMode="auto">
          <a:xfrm>
            <a:off x="2387600" y="3086100"/>
            <a:ext cx="47448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dirty="0" smtClean="0">
                <a:solidFill>
                  <a:schemeClr val="accent1"/>
                </a:solidFill>
              </a:rPr>
              <a:t>Frank</a:t>
            </a:r>
            <a:endParaRPr lang="en-GB" dirty="0">
              <a:solidFill>
                <a:schemeClr val="accent1"/>
              </a:solidFill>
            </a:endParaRPr>
          </a:p>
        </p:txBody>
      </p:sp>
      <p:cxnSp>
        <p:nvCxnSpPr>
          <p:cNvPr id="65" name="Curved Connector 66"/>
          <p:cNvCxnSpPr>
            <a:stCxn id="29" idx="0"/>
            <a:endCxn id="35" idx="0"/>
          </p:cNvCxnSpPr>
          <p:nvPr/>
        </p:nvCxnSpPr>
        <p:spPr bwMode="auto">
          <a:xfrm rot="16200000" flipV="1">
            <a:off x="3641027" y="2520251"/>
            <a:ext cx="457200" cy="1436497"/>
          </a:xfrm>
          <a:prstGeom prst="curvedConnector3">
            <a:avLst>
              <a:gd name="adj1" fmla="val 150000"/>
            </a:avLst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pic>
        <p:nvPicPr>
          <p:cNvPr id="66" name="Picture 67" descr="User-Preppy-Red-ico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5496" y="2463800"/>
            <a:ext cx="270256" cy="270256"/>
          </a:xfrm>
          <a:prstGeom prst="rect">
            <a:avLst/>
          </a:prstGeom>
        </p:spPr>
      </p:pic>
      <p:pic>
        <p:nvPicPr>
          <p:cNvPr id="67" name="Picture 68" descr="User-Coat-Blue-ic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2700" y="2448560"/>
            <a:ext cx="260096" cy="260096"/>
          </a:xfrm>
          <a:prstGeom prst="rect">
            <a:avLst/>
          </a:prstGeom>
        </p:spPr>
      </p:pic>
      <p:pic>
        <p:nvPicPr>
          <p:cNvPr id="71" name="Picture 72" descr="Office-Girl-ico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6300" y="3429000"/>
            <a:ext cx="520192" cy="520192"/>
          </a:xfrm>
          <a:prstGeom prst="rect">
            <a:avLst/>
          </a:prstGeom>
        </p:spPr>
      </p:pic>
      <p:cxnSp>
        <p:nvCxnSpPr>
          <p:cNvPr id="74" name="Curved Connector 66"/>
          <p:cNvCxnSpPr>
            <a:stCxn id="35" idx="3"/>
          </p:cNvCxnSpPr>
          <p:nvPr/>
        </p:nvCxnSpPr>
        <p:spPr bwMode="auto">
          <a:xfrm>
            <a:off x="3362706" y="3221228"/>
            <a:ext cx="1031494" cy="258572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pic>
        <p:nvPicPr>
          <p:cNvPr id="80" name="Picture 37" descr="User-Preppy-Red-ico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0600" y="3007106"/>
            <a:ext cx="247650" cy="247650"/>
          </a:xfrm>
          <a:prstGeom prst="rect">
            <a:avLst/>
          </a:prstGeom>
        </p:spPr>
      </p:pic>
      <p:pic>
        <p:nvPicPr>
          <p:cNvPr id="81" name="Picture 38" descr="User-Executive-Blue-ico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2700" y="3044444"/>
            <a:ext cx="289306" cy="28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47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3413" y="3175000"/>
            <a:ext cx="7772400" cy="1879600"/>
          </a:xfrm>
        </p:spPr>
        <p:txBody>
          <a:bodyPr/>
          <a:lstStyle/>
          <a:p>
            <a:r>
              <a:rPr lang="fr-FR" dirty="0" smtClean="0"/>
              <a:t>WHATSUP DECENTRALIZED NEWS RECOMMENDER </a:t>
            </a:r>
            <a:r>
              <a:rPr lang="fr-FR" sz="2000" dirty="0" smtClean="0"/>
              <a:t>[</a:t>
            </a:r>
            <a:r>
              <a:rPr lang="fr-FR" sz="2000" dirty="0" err="1" smtClean="0"/>
              <a:t>bFGJK</a:t>
            </a:r>
            <a:r>
              <a:rPr lang="fr-FR" sz="2000" dirty="0" smtClean="0"/>
              <a:t>, 2013</a:t>
            </a:r>
            <a:r>
              <a:rPr lang="fr-FR" sz="2000" dirty="0" smtClean="0"/>
              <a:t>]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109307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asque_PPT">
  <a:themeElements>
    <a:clrScheme name="masque_PPT 1">
      <a:dk1>
        <a:srgbClr val="000000"/>
      </a:dk1>
      <a:lt1>
        <a:srgbClr val="FFFFFF"/>
      </a:lt1>
      <a:dk2>
        <a:srgbClr val="808080"/>
      </a:dk2>
      <a:lt2>
        <a:srgbClr val="E1001A"/>
      </a:lt2>
      <a:accent1>
        <a:srgbClr val="1C4672"/>
      </a:accent1>
      <a:accent2>
        <a:srgbClr val="2C972E"/>
      </a:accent2>
      <a:accent3>
        <a:srgbClr val="FFFFFF"/>
      </a:accent3>
      <a:accent4>
        <a:srgbClr val="000000"/>
      </a:accent4>
      <a:accent5>
        <a:srgbClr val="ABB0BC"/>
      </a:accent5>
      <a:accent6>
        <a:srgbClr val="278829"/>
      </a:accent6>
      <a:hlink>
        <a:srgbClr val="732B4A"/>
      </a:hlink>
      <a:folHlink>
        <a:srgbClr val="595C6D"/>
      </a:folHlink>
    </a:clrScheme>
    <a:fontScheme name="masque_PP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sque_PPT 1">
        <a:dk1>
          <a:srgbClr val="000000"/>
        </a:dk1>
        <a:lt1>
          <a:srgbClr val="FFFFFF"/>
        </a:lt1>
        <a:dk2>
          <a:srgbClr val="808080"/>
        </a:dk2>
        <a:lt2>
          <a:srgbClr val="E1001A"/>
        </a:lt2>
        <a:accent1>
          <a:srgbClr val="1C4672"/>
        </a:accent1>
        <a:accent2>
          <a:srgbClr val="2C972E"/>
        </a:accent2>
        <a:accent3>
          <a:srgbClr val="FFFFFF"/>
        </a:accent3>
        <a:accent4>
          <a:srgbClr val="000000"/>
        </a:accent4>
        <a:accent5>
          <a:srgbClr val="ABB0BC"/>
        </a:accent5>
        <a:accent6>
          <a:srgbClr val="278829"/>
        </a:accent6>
        <a:hlink>
          <a:srgbClr val="732B4A"/>
        </a:hlink>
        <a:folHlink>
          <a:srgbClr val="595C6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exte et chapitre orange">
  <a:themeElements>
    <a:clrScheme name="Texte et chapitre orange 1">
      <a:dk1>
        <a:srgbClr val="000000"/>
      </a:dk1>
      <a:lt1>
        <a:srgbClr val="FFFFFF"/>
      </a:lt1>
      <a:dk2>
        <a:srgbClr val="808080"/>
      </a:dk2>
      <a:lt2>
        <a:srgbClr val="E1001A"/>
      </a:lt2>
      <a:accent1>
        <a:srgbClr val="1C4672"/>
      </a:accent1>
      <a:accent2>
        <a:srgbClr val="2C972E"/>
      </a:accent2>
      <a:accent3>
        <a:srgbClr val="FFFFFF"/>
      </a:accent3>
      <a:accent4>
        <a:srgbClr val="000000"/>
      </a:accent4>
      <a:accent5>
        <a:srgbClr val="ABB0BC"/>
      </a:accent5>
      <a:accent6>
        <a:srgbClr val="278829"/>
      </a:accent6>
      <a:hlink>
        <a:srgbClr val="732B4A"/>
      </a:hlink>
      <a:folHlink>
        <a:srgbClr val="595C6D"/>
      </a:folHlink>
    </a:clrScheme>
    <a:fontScheme name="Texte et chapitre orang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e et chapitre orange 1">
        <a:dk1>
          <a:srgbClr val="000000"/>
        </a:dk1>
        <a:lt1>
          <a:srgbClr val="FFFFFF"/>
        </a:lt1>
        <a:dk2>
          <a:srgbClr val="808080"/>
        </a:dk2>
        <a:lt2>
          <a:srgbClr val="E1001A"/>
        </a:lt2>
        <a:accent1>
          <a:srgbClr val="1C4672"/>
        </a:accent1>
        <a:accent2>
          <a:srgbClr val="2C972E"/>
        </a:accent2>
        <a:accent3>
          <a:srgbClr val="FFFFFF"/>
        </a:accent3>
        <a:accent4>
          <a:srgbClr val="000000"/>
        </a:accent4>
        <a:accent5>
          <a:srgbClr val="ABB0BC"/>
        </a:accent5>
        <a:accent6>
          <a:srgbClr val="278829"/>
        </a:accent6>
        <a:hlink>
          <a:srgbClr val="732B4A"/>
        </a:hlink>
        <a:folHlink>
          <a:srgbClr val="595C6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uv visuel et sommaire">
  <a:themeElements>
    <a:clrScheme name="Couv visuel et sommaire 1">
      <a:dk1>
        <a:srgbClr val="000000"/>
      </a:dk1>
      <a:lt1>
        <a:srgbClr val="FFFFFF"/>
      </a:lt1>
      <a:dk2>
        <a:srgbClr val="808080"/>
      </a:dk2>
      <a:lt2>
        <a:srgbClr val="E1001A"/>
      </a:lt2>
      <a:accent1>
        <a:srgbClr val="1C4672"/>
      </a:accent1>
      <a:accent2>
        <a:srgbClr val="2C972E"/>
      </a:accent2>
      <a:accent3>
        <a:srgbClr val="FFFFFF"/>
      </a:accent3>
      <a:accent4>
        <a:srgbClr val="000000"/>
      </a:accent4>
      <a:accent5>
        <a:srgbClr val="ABB0BC"/>
      </a:accent5>
      <a:accent6>
        <a:srgbClr val="278829"/>
      </a:accent6>
      <a:hlink>
        <a:srgbClr val="732B4A"/>
      </a:hlink>
      <a:folHlink>
        <a:srgbClr val="595C6D"/>
      </a:folHlink>
    </a:clrScheme>
    <a:fontScheme name="Couv visuel et sommair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uv visuel et sommaire 1">
        <a:dk1>
          <a:srgbClr val="000000"/>
        </a:dk1>
        <a:lt1>
          <a:srgbClr val="FFFFFF"/>
        </a:lt1>
        <a:dk2>
          <a:srgbClr val="808080"/>
        </a:dk2>
        <a:lt2>
          <a:srgbClr val="E1001A"/>
        </a:lt2>
        <a:accent1>
          <a:srgbClr val="1C4672"/>
        </a:accent1>
        <a:accent2>
          <a:srgbClr val="2C972E"/>
        </a:accent2>
        <a:accent3>
          <a:srgbClr val="FFFFFF"/>
        </a:accent3>
        <a:accent4>
          <a:srgbClr val="000000"/>
        </a:accent4>
        <a:accent5>
          <a:srgbClr val="ABB0BC"/>
        </a:accent5>
        <a:accent6>
          <a:srgbClr val="278829"/>
        </a:accent6>
        <a:hlink>
          <a:srgbClr val="732B4A"/>
        </a:hlink>
        <a:folHlink>
          <a:srgbClr val="595C6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ouv logo equipe  et dernière">
  <a:themeElements>
    <a:clrScheme name="Couv logo equipe  et dernière 1">
      <a:dk1>
        <a:srgbClr val="000000"/>
      </a:dk1>
      <a:lt1>
        <a:srgbClr val="FFFFFF"/>
      </a:lt1>
      <a:dk2>
        <a:srgbClr val="808080"/>
      </a:dk2>
      <a:lt2>
        <a:srgbClr val="E1001A"/>
      </a:lt2>
      <a:accent1>
        <a:srgbClr val="1C4672"/>
      </a:accent1>
      <a:accent2>
        <a:srgbClr val="2C972E"/>
      </a:accent2>
      <a:accent3>
        <a:srgbClr val="FFFFFF"/>
      </a:accent3>
      <a:accent4>
        <a:srgbClr val="000000"/>
      </a:accent4>
      <a:accent5>
        <a:srgbClr val="ABB0BC"/>
      </a:accent5>
      <a:accent6>
        <a:srgbClr val="278829"/>
      </a:accent6>
      <a:hlink>
        <a:srgbClr val="732B4A"/>
      </a:hlink>
      <a:folHlink>
        <a:srgbClr val="595C6D"/>
      </a:folHlink>
    </a:clrScheme>
    <a:fontScheme name="Couv logo equipe  et dernièr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uv logo equipe  et dernière 1">
        <a:dk1>
          <a:srgbClr val="000000"/>
        </a:dk1>
        <a:lt1>
          <a:srgbClr val="FFFFFF"/>
        </a:lt1>
        <a:dk2>
          <a:srgbClr val="808080"/>
        </a:dk2>
        <a:lt2>
          <a:srgbClr val="E1001A"/>
        </a:lt2>
        <a:accent1>
          <a:srgbClr val="1C4672"/>
        </a:accent1>
        <a:accent2>
          <a:srgbClr val="2C972E"/>
        </a:accent2>
        <a:accent3>
          <a:srgbClr val="FFFFFF"/>
        </a:accent3>
        <a:accent4>
          <a:srgbClr val="000000"/>
        </a:accent4>
        <a:accent5>
          <a:srgbClr val="ABB0BC"/>
        </a:accent5>
        <a:accent6>
          <a:srgbClr val="278829"/>
        </a:accent6>
        <a:hlink>
          <a:srgbClr val="732B4A"/>
        </a:hlink>
        <a:folHlink>
          <a:srgbClr val="595C6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xte et chapitre rouge">
  <a:themeElements>
    <a:clrScheme name="Texte et chapitre rouge 1">
      <a:dk1>
        <a:srgbClr val="000000"/>
      </a:dk1>
      <a:lt1>
        <a:srgbClr val="FFFFFF"/>
      </a:lt1>
      <a:dk2>
        <a:srgbClr val="808080"/>
      </a:dk2>
      <a:lt2>
        <a:srgbClr val="E1001A"/>
      </a:lt2>
      <a:accent1>
        <a:srgbClr val="1C4672"/>
      </a:accent1>
      <a:accent2>
        <a:srgbClr val="2C972E"/>
      </a:accent2>
      <a:accent3>
        <a:srgbClr val="FFFFFF"/>
      </a:accent3>
      <a:accent4>
        <a:srgbClr val="000000"/>
      </a:accent4>
      <a:accent5>
        <a:srgbClr val="ABB0BC"/>
      </a:accent5>
      <a:accent6>
        <a:srgbClr val="278829"/>
      </a:accent6>
      <a:hlink>
        <a:srgbClr val="732B4A"/>
      </a:hlink>
      <a:folHlink>
        <a:srgbClr val="595C6D"/>
      </a:folHlink>
    </a:clrScheme>
    <a:fontScheme name="Texte et chapitre roug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e et chapitre rouge 1">
        <a:dk1>
          <a:srgbClr val="000000"/>
        </a:dk1>
        <a:lt1>
          <a:srgbClr val="FFFFFF"/>
        </a:lt1>
        <a:dk2>
          <a:srgbClr val="808080"/>
        </a:dk2>
        <a:lt2>
          <a:srgbClr val="E1001A"/>
        </a:lt2>
        <a:accent1>
          <a:srgbClr val="1C4672"/>
        </a:accent1>
        <a:accent2>
          <a:srgbClr val="2C972E"/>
        </a:accent2>
        <a:accent3>
          <a:srgbClr val="FFFFFF"/>
        </a:accent3>
        <a:accent4>
          <a:srgbClr val="000000"/>
        </a:accent4>
        <a:accent5>
          <a:srgbClr val="ABB0BC"/>
        </a:accent5>
        <a:accent6>
          <a:srgbClr val="278829"/>
        </a:accent6>
        <a:hlink>
          <a:srgbClr val="732B4A"/>
        </a:hlink>
        <a:folHlink>
          <a:srgbClr val="595C6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exte et chapitre bleu">
  <a:themeElements>
    <a:clrScheme name="Texte et chapitre bleu 1">
      <a:dk1>
        <a:srgbClr val="000000"/>
      </a:dk1>
      <a:lt1>
        <a:srgbClr val="FFFFFF"/>
      </a:lt1>
      <a:dk2>
        <a:srgbClr val="808080"/>
      </a:dk2>
      <a:lt2>
        <a:srgbClr val="E1001A"/>
      </a:lt2>
      <a:accent1>
        <a:srgbClr val="1C4672"/>
      </a:accent1>
      <a:accent2>
        <a:srgbClr val="2C972E"/>
      </a:accent2>
      <a:accent3>
        <a:srgbClr val="FFFFFF"/>
      </a:accent3>
      <a:accent4>
        <a:srgbClr val="000000"/>
      </a:accent4>
      <a:accent5>
        <a:srgbClr val="ABB0BC"/>
      </a:accent5>
      <a:accent6>
        <a:srgbClr val="278829"/>
      </a:accent6>
      <a:hlink>
        <a:srgbClr val="732B4A"/>
      </a:hlink>
      <a:folHlink>
        <a:srgbClr val="595C6D"/>
      </a:folHlink>
    </a:clrScheme>
    <a:fontScheme name="Texte et chapitre bleu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e et chapitre bleu 1">
        <a:dk1>
          <a:srgbClr val="000000"/>
        </a:dk1>
        <a:lt1>
          <a:srgbClr val="FFFFFF"/>
        </a:lt1>
        <a:dk2>
          <a:srgbClr val="808080"/>
        </a:dk2>
        <a:lt2>
          <a:srgbClr val="E1001A"/>
        </a:lt2>
        <a:accent1>
          <a:srgbClr val="1C4672"/>
        </a:accent1>
        <a:accent2>
          <a:srgbClr val="2C972E"/>
        </a:accent2>
        <a:accent3>
          <a:srgbClr val="FFFFFF"/>
        </a:accent3>
        <a:accent4>
          <a:srgbClr val="000000"/>
        </a:accent4>
        <a:accent5>
          <a:srgbClr val="ABB0BC"/>
        </a:accent5>
        <a:accent6>
          <a:srgbClr val="278829"/>
        </a:accent6>
        <a:hlink>
          <a:srgbClr val="732B4A"/>
        </a:hlink>
        <a:folHlink>
          <a:srgbClr val="595C6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exte et chapitre vert">
  <a:themeElements>
    <a:clrScheme name="Texte et chapitre vert 1">
      <a:dk1>
        <a:srgbClr val="000000"/>
      </a:dk1>
      <a:lt1>
        <a:srgbClr val="FFFFFF"/>
      </a:lt1>
      <a:dk2>
        <a:srgbClr val="808080"/>
      </a:dk2>
      <a:lt2>
        <a:srgbClr val="E1001A"/>
      </a:lt2>
      <a:accent1>
        <a:srgbClr val="1C4672"/>
      </a:accent1>
      <a:accent2>
        <a:srgbClr val="2C972E"/>
      </a:accent2>
      <a:accent3>
        <a:srgbClr val="FFFFFF"/>
      </a:accent3>
      <a:accent4>
        <a:srgbClr val="000000"/>
      </a:accent4>
      <a:accent5>
        <a:srgbClr val="ABB0BC"/>
      </a:accent5>
      <a:accent6>
        <a:srgbClr val="278829"/>
      </a:accent6>
      <a:hlink>
        <a:srgbClr val="732B4A"/>
      </a:hlink>
      <a:folHlink>
        <a:srgbClr val="595C6D"/>
      </a:folHlink>
    </a:clrScheme>
    <a:fontScheme name="Texte et chapitre ver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e et chapitre vert 1">
        <a:dk1>
          <a:srgbClr val="000000"/>
        </a:dk1>
        <a:lt1>
          <a:srgbClr val="FFFFFF"/>
        </a:lt1>
        <a:dk2>
          <a:srgbClr val="808080"/>
        </a:dk2>
        <a:lt2>
          <a:srgbClr val="E1001A"/>
        </a:lt2>
        <a:accent1>
          <a:srgbClr val="1C4672"/>
        </a:accent1>
        <a:accent2>
          <a:srgbClr val="2C972E"/>
        </a:accent2>
        <a:accent3>
          <a:srgbClr val="FFFFFF"/>
        </a:accent3>
        <a:accent4>
          <a:srgbClr val="000000"/>
        </a:accent4>
        <a:accent5>
          <a:srgbClr val="ABB0BC"/>
        </a:accent5>
        <a:accent6>
          <a:srgbClr val="278829"/>
        </a:accent6>
        <a:hlink>
          <a:srgbClr val="732B4A"/>
        </a:hlink>
        <a:folHlink>
          <a:srgbClr val="595C6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exte et chapitre violet">
  <a:themeElements>
    <a:clrScheme name="Texte et chapitre violet 1">
      <a:dk1>
        <a:srgbClr val="000000"/>
      </a:dk1>
      <a:lt1>
        <a:srgbClr val="FFFFFF"/>
      </a:lt1>
      <a:dk2>
        <a:srgbClr val="808080"/>
      </a:dk2>
      <a:lt2>
        <a:srgbClr val="E1001A"/>
      </a:lt2>
      <a:accent1>
        <a:srgbClr val="1C4672"/>
      </a:accent1>
      <a:accent2>
        <a:srgbClr val="2C972E"/>
      </a:accent2>
      <a:accent3>
        <a:srgbClr val="FFFFFF"/>
      </a:accent3>
      <a:accent4>
        <a:srgbClr val="000000"/>
      </a:accent4>
      <a:accent5>
        <a:srgbClr val="ABB0BC"/>
      </a:accent5>
      <a:accent6>
        <a:srgbClr val="278829"/>
      </a:accent6>
      <a:hlink>
        <a:srgbClr val="732B4A"/>
      </a:hlink>
      <a:folHlink>
        <a:srgbClr val="595C6D"/>
      </a:folHlink>
    </a:clrScheme>
    <a:fontScheme name="Texte et chapitre viole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e et chapitre violet 1">
        <a:dk1>
          <a:srgbClr val="000000"/>
        </a:dk1>
        <a:lt1>
          <a:srgbClr val="FFFFFF"/>
        </a:lt1>
        <a:dk2>
          <a:srgbClr val="808080"/>
        </a:dk2>
        <a:lt2>
          <a:srgbClr val="E1001A"/>
        </a:lt2>
        <a:accent1>
          <a:srgbClr val="1C4672"/>
        </a:accent1>
        <a:accent2>
          <a:srgbClr val="2C972E"/>
        </a:accent2>
        <a:accent3>
          <a:srgbClr val="FFFFFF"/>
        </a:accent3>
        <a:accent4>
          <a:srgbClr val="000000"/>
        </a:accent4>
        <a:accent5>
          <a:srgbClr val="ABB0BC"/>
        </a:accent5>
        <a:accent6>
          <a:srgbClr val="278829"/>
        </a:accent6>
        <a:hlink>
          <a:srgbClr val="732B4A"/>
        </a:hlink>
        <a:folHlink>
          <a:srgbClr val="595C6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exte et chapitre gris">
  <a:themeElements>
    <a:clrScheme name="Texte et chapitre gris 1">
      <a:dk1>
        <a:srgbClr val="000000"/>
      </a:dk1>
      <a:lt1>
        <a:srgbClr val="FFFFFF"/>
      </a:lt1>
      <a:dk2>
        <a:srgbClr val="808080"/>
      </a:dk2>
      <a:lt2>
        <a:srgbClr val="E1001A"/>
      </a:lt2>
      <a:accent1>
        <a:srgbClr val="1C4672"/>
      </a:accent1>
      <a:accent2>
        <a:srgbClr val="2C972E"/>
      </a:accent2>
      <a:accent3>
        <a:srgbClr val="FFFFFF"/>
      </a:accent3>
      <a:accent4>
        <a:srgbClr val="000000"/>
      </a:accent4>
      <a:accent5>
        <a:srgbClr val="ABB0BC"/>
      </a:accent5>
      <a:accent6>
        <a:srgbClr val="278829"/>
      </a:accent6>
      <a:hlink>
        <a:srgbClr val="732B4A"/>
      </a:hlink>
      <a:folHlink>
        <a:srgbClr val="595C6D"/>
      </a:folHlink>
    </a:clrScheme>
    <a:fontScheme name="Texte et chapitre gris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e et chapitre gris 1">
        <a:dk1>
          <a:srgbClr val="000000"/>
        </a:dk1>
        <a:lt1>
          <a:srgbClr val="FFFFFF"/>
        </a:lt1>
        <a:dk2>
          <a:srgbClr val="808080"/>
        </a:dk2>
        <a:lt2>
          <a:srgbClr val="E1001A"/>
        </a:lt2>
        <a:accent1>
          <a:srgbClr val="1C4672"/>
        </a:accent1>
        <a:accent2>
          <a:srgbClr val="2C972E"/>
        </a:accent2>
        <a:accent3>
          <a:srgbClr val="FFFFFF"/>
        </a:accent3>
        <a:accent4>
          <a:srgbClr val="000000"/>
        </a:accent4>
        <a:accent5>
          <a:srgbClr val="ABB0BC"/>
        </a:accent5>
        <a:accent6>
          <a:srgbClr val="278829"/>
        </a:accent6>
        <a:hlink>
          <a:srgbClr val="732B4A"/>
        </a:hlink>
        <a:folHlink>
          <a:srgbClr val="595C6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exte et chapitre kaki">
  <a:themeElements>
    <a:clrScheme name="Texte et chapitre kaki 1">
      <a:dk1>
        <a:srgbClr val="000000"/>
      </a:dk1>
      <a:lt1>
        <a:srgbClr val="FFFFFF"/>
      </a:lt1>
      <a:dk2>
        <a:srgbClr val="808080"/>
      </a:dk2>
      <a:lt2>
        <a:srgbClr val="E1001A"/>
      </a:lt2>
      <a:accent1>
        <a:srgbClr val="1C4672"/>
      </a:accent1>
      <a:accent2>
        <a:srgbClr val="2C972E"/>
      </a:accent2>
      <a:accent3>
        <a:srgbClr val="FFFFFF"/>
      </a:accent3>
      <a:accent4>
        <a:srgbClr val="000000"/>
      </a:accent4>
      <a:accent5>
        <a:srgbClr val="ABB0BC"/>
      </a:accent5>
      <a:accent6>
        <a:srgbClr val="278829"/>
      </a:accent6>
      <a:hlink>
        <a:srgbClr val="732B4A"/>
      </a:hlink>
      <a:folHlink>
        <a:srgbClr val="595C6D"/>
      </a:folHlink>
    </a:clrScheme>
    <a:fontScheme name="Texte et chapitre kaki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e et chapitre kaki 1">
        <a:dk1>
          <a:srgbClr val="000000"/>
        </a:dk1>
        <a:lt1>
          <a:srgbClr val="FFFFFF"/>
        </a:lt1>
        <a:dk2>
          <a:srgbClr val="808080"/>
        </a:dk2>
        <a:lt2>
          <a:srgbClr val="E1001A"/>
        </a:lt2>
        <a:accent1>
          <a:srgbClr val="1C4672"/>
        </a:accent1>
        <a:accent2>
          <a:srgbClr val="2C972E"/>
        </a:accent2>
        <a:accent3>
          <a:srgbClr val="FFFFFF"/>
        </a:accent3>
        <a:accent4>
          <a:srgbClr val="000000"/>
        </a:accent4>
        <a:accent5>
          <a:srgbClr val="ABB0BC"/>
        </a:accent5>
        <a:accent6>
          <a:srgbClr val="278829"/>
        </a:accent6>
        <a:hlink>
          <a:srgbClr val="732B4A"/>
        </a:hlink>
        <a:folHlink>
          <a:srgbClr val="595C6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26529</TotalTime>
  <Words>1015</Words>
  <Application>Microsoft Macintosh PowerPoint</Application>
  <PresentationFormat>Présentation à l'écran (4:3)</PresentationFormat>
  <Paragraphs>306</Paragraphs>
  <Slides>27</Slides>
  <Notes>4</Notes>
  <HiddenSlides>3</HiddenSlides>
  <MMClips>0</MMClips>
  <ScaleCrop>false</ScaleCrop>
  <HeadingPairs>
    <vt:vector size="4" baseType="variant">
      <vt:variant>
        <vt:lpstr>Thème</vt:lpstr>
      </vt:variant>
      <vt:variant>
        <vt:i4>10</vt:i4>
      </vt:variant>
      <vt:variant>
        <vt:lpstr>Titres des diapositives</vt:lpstr>
      </vt:variant>
      <vt:variant>
        <vt:i4>27</vt:i4>
      </vt:variant>
    </vt:vector>
  </HeadingPairs>
  <TitlesOfParts>
    <vt:vector size="37" baseType="lpstr">
      <vt:lpstr>masque_PPT</vt:lpstr>
      <vt:lpstr>Couv visuel et sommaire</vt:lpstr>
      <vt:lpstr>Couv logo equipe  et dernière</vt:lpstr>
      <vt:lpstr>Texte et chapitre rouge</vt:lpstr>
      <vt:lpstr>Texte et chapitre bleu</vt:lpstr>
      <vt:lpstr>Texte et chapitre vert</vt:lpstr>
      <vt:lpstr>Texte et chapitre violet</vt:lpstr>
      <vt:lpstr>Texte et chapitre gris</vt:lpstr>
      <vt:lpstr>Texte et chapitre kaki</vt:lpstr>
      <vt:lpstr>Texte et chapitre orange</vt:lpstr>
      <vt:lpstr>Democratizing personalization</vt:lpstr>
      <vt:lpstr>Need for personalization</vt:lpstr>
      <vt:lpstr>This talk</vt:lpstr>
      <vt:lpstr>Decentralized versus centralized KNN selection</vt:lpstr>
      <vt:lpstr>Sampling-based KNN selection</vt:lpstr>
      <vt:lpstr>Decentralized KNN selection [FGKL 2010]</vt:lpstr>
      <vt:lpstr>Data structures</vt:lpstr>
      <vt:lpstr>Localized KNN in centralized settings </vt:lpstr>
      <vt:lpstr>WHATSUP DECENTRALIZED NEWS RECOMMENDER [bFGJK, 2013]</vt:lpstr>
      <vt:lpstr>Présentation PowerPoint</vt:lpstr>
      <vt:lpstr>WhatsUp in a nutshell</vt:lpstr>
      <vt:lpstr>Dissemination: orientation and amplification </vt:lpstr>
      <vt:lpstr>Evaluation</vt:lpstr>
      <vt:lpstr>WhatsUp in action on the survey</vt:lpstr>
      <vt:lpstr>Privacy matters</vt:lpstr>
      <vt:lpstr>Obfuscation</vt:lpstr>
      <vt:lpstr>Impact of obfuscation</vt:lpstr>
      <vt:lpstr>HyRec: a Hybrid Recommender System</vt:lpstr>
      <vt:lpstr>Présentation PowerPoint</vt:lpstr>
      <vt:lpstr>HyRec: Hybrid architecture</vt:lpstr>
      <vt:lpstr>Experiments</vt:lpstr>
      <vt:lpstr>Quality of the recommendation (MovieLens)</vt:lpstr>
      <vt:lpstr>Cost </vt:lpstr>
      <vt:lpstr>HyRec versus the client load</vt:lpstr>
      <vt:lpstr>HyRec versus a centralized recommender</vt:lpstr>
      <vt:lpstr>To take away</vt:lpstr>
      <vt:lpstr>Thank you  TRY  NOW</vt:lpstr>
    </vt:vector>
  </TitlesOfParts>
  <Company>Dragon Rouge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SUR 1 OU 2 LIGNES MAXIMUM</dc:title>
  <dc:creator>j_baudry</dc:creator>
  <cp:lastModifiedBy>Anne-Marie Kermarrec</cp:lastModifiedBy>
  <cp:revision>141</cp:revision>
  <dcterms:created xsi:type="dcterms:W3CDTF">2011-05-30T08:22:36Z</dcterms:created>
  <dcterms:modified xsi:type="dcterms:W3CDTF">2013-09-30T22:05:35Z</dcterms:modified>
</cp:coreProperties>
</file>